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6"/>
  </p:notesMasterIdLst>
  <p:handoutMasterIdLst>
    <p:handoutMasterId r:id="rId17"/>
  </p:handoutMasterIdLst>
  <p:sldIdLst>
    <p:sldId id="256" r:id="rId4"/>
    <p:sldId id="272" r:id="rId5"/>
    <p:sldId id="320" r:id="rId6"/>
    <p:sldId id="314" r:id="rId7"/>
    <p:sldId id="318" r:id="rId8"/>
    <p:sldId id="317" r:id="rId9"/>
    <p:sldId id="321" r:id="rId10"/>
    <p:sldId id="313" r:id="rId11"/>
    <p:sldId id="315" r:id="rId12"/>
    <p:sldId id="316" r:id="rId13"/>
    <p:sldId id="319" r:id="rId14"/>
    <p:sldId id="268" r:id="rId1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7" autoAdjust="0"/>
    <p:restoredTop sz="91487"/>
  </p:normalViewPr>
  <p:slideViewPr>
    <p:cSldViewPr snapToGrid="0">
      <p:cViewPr varScale="1">
        <p:scale>
          <a:sx n="141" d="100"/>
          <a:sy n="141" d="100"/>
        </p:scale>
        <p:origin x="904" y="352"/>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harakumar Rathinar" userId="94980c2a-f919-461c-83c7-1fa4d5280cdd" providerId="ADAL" clId="{01918B4D-95FE-DB47-9189-895D7F4507E9}"/>
    <pc:docChg chg="undo custSel modSld">
      <pc:chgData name="Hariharakumar Rathinar" userId="94980c2a-f919-461c-83c7-1fa4d5280cdd" providerId="ADAL" clId="{01918B4D-95FE-DB47-9189-895D7F4507E9}" dt="2024-09-26T18:15:47.103" v="3" actId="478"/>
      <pc:docMkLst>
        <pc:docMk/>
      </pc:docMkLst>
      <pc:sldChg chg="addSp delSp mod">
        <pc:chgData name="Hariharakumar Rathinar" userId="94980c2a-f919-461c-83c7-1fa4d5280cdd" providerId="ADAL" clId="{01918B4D-95FE-DB47-9189-895D7F4507E9}" dt="2024-09-26T18:15:47.103" v="3" actId="478"/>
        <pc:sldMkLst>
          <pc:docMk/>
          <pc:sldMk cId="4032476198" sldId="256"/>
        </pc:sldMkLst>
        <pc:picChg chg="add del">
          <ac:chgData name="Hariharakumar Rathinar" userId="94980c2a-f919-461c-83c7-1fa4d5280cdd" providerId="ADAL" clId="{01918B4D-95FE-DB47-9189-895D7F4507E9}" dt="2024-09-26T18:15:46.620" v="2" actId="478"/>
          <ac:picMkLst>
            <pc:docMk/>
            <pc:sldMk cId="4032476198" sldId="256"/>
            <ac:picMk id="4" creationId="{2BB9CA9A-F494-40FC-9630-AA91FCF30206}"/>
          </ac:picMkLst>
        </pc:picChg>
        <pc:picChg chg="add del">
          <ac:chgData name="Hariharakumar Rathinar" userId="94980c2a-f919-461c-83c7-1fa4d5280cdd" providerId="ADAL" clId="{01918B4D-95FE-DB47-9189-895D7F4507E9}" dt="2024-09-26T18:15:47.103" v="3" actId="478"/>
          <ac:picMkLst>
            <pc:docMk/>
            <pc:sldMk cId="4032476198" sldId="256"/>
            <ac:picMk id="15" creationId="{47F0BBC1-A9C6-4A87-855B-8689719EAA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8C00CB-FEE0-FF47-950A-3DA11BFB15FA}" type="doc">
      <dgm:prSet loTypeId="urn:microsoft.com/office/officeart/2005/8/layout/hList1" loCatId="" qsTypeId="urn:microsoft.com/office/officeart/2005/8/quickstyle/simple1" qsCatId="simple" csTypeId="urn:microsoft.com/office/officeart/2005/8/colors/accent5_2" csCatId="accent5" phldr="1"/>
      <dgm:spPr/>
      <dgm:t>
        <a:bodyPr/>
        <a:lstStyle/>
        <a:p>
          <a:endParaRPr lang="en-US"/>
        </a:p>
      </dgm:t>
    </dgm:pt>
    <dgm:pt modelId="{93B6121A-6F61-3345-B517-ACB3150FCB58}">
      <dgm:prSet/>
      <dgm:spPr>
        <a:solidFill>
          <a:schemeClr val="accent1">
            <a:lumMod val="75000"/>
          </a:schemeClr>
        </a:solidFill>
      </dgm:spPr>
      <dgm:t>
        <a:bodyPr/>
        <a:lstStyle/>
        <a:p>
          <a:r>
            <a:rPr lang="en-US" dirty="0"/>
            <a:t>Predict how satisfied a passenger is based on their feedback on specific services.</a:t>
          </a:r>
          <a:endParaRPr lang="en-AE" dirty="0"/>
        </a:p>
      </dgm:t>
    </dgm:pt>
    <dgm:pt modelId="{F8565E33-A3EE-904F-BC0D-156988592BDE}" type="parTrans" cxnId="{AC8EF860-F472-DC44-856B-46FE5C517C74}">
      <dgm:prSet/>
      <dgm:spPr/>
      <dgm:t>
        <a:bodyPr/>
        <a:lstStyle/>
        <a:p>
          <a:endParaRPr lang="en-US"/>
        </a:p>
      </dgm:t>
    </dgm:pt>
    <dgm:pt modelId="{4C9D8F8A-7DFD-CC42-AFA8-093EC3DB3ED0}" type="sibTrans" cxnId="{AC8EF860-F472-DC44-856B-46FE5C517C74}">
      <dgm:prSet/>
      <dgm:spPr/>
      <dgm:t>
        <a:bodyPr/>
        <a:lstStyle/>
        <a:p>
          <a:endParaRPr lang="en-US"/>
        </a:p>
      </dgm:t>
    </dgm:pt>
    <dgm:pt modelId="{DAEB86ED-7540-5C4F-83D3-623212919DD4}">
      <dgm:prSet custT="1"/>
      <dgm:spPr/>
      <dgm:t>
        <a:bodyPr/>
        <a:lstStyle/>
        <a:p>
          <a:r>
            <a:rPr lang="en-US" sz="1200" dirty="0"/>
            <a:t>Objective: Predict the level of satisfaction a passenger will have based on their ratings for services like Seat comfort, Food and drink, In-flight </a:t>
          </a:r>
          <a:r>
            <a:rPr lang="en-US" sz="1200" dirty="0" err="1"/>
            <a:t>Wifi</a:t>
          </a:r>
          <a:r>
            <a:rPr lang="en-US" sz="1200" dirty="0"/>
            <a:t>, Baggage handling, etc.</a:t>
          </a:r>
          <a:endParaRPr lang="en-AE" sz="1200" dirty="0"/>
        </a:p>
      </dgm:t>
    </dgm:pt>
    <dgm:pt modelId="{7BEC8861-1D02-144A-A513-2AB485B0F359}" type="parTrans" cxnId="{3D698508-F165-CF48-959D-37AE0FF74917}">
      <dgm:prSet/>
      <dgm:spPr/>
      <dgm:t>
        <a:bodyPr/>
        <a:lstStyle/>
        <a:p>
          <a:endParaRPr lang="en-US"/>
        </a:p>
      </dgm:t>
    </dgm:pt>
    <dgm:pt modelId="{5ED32206-5FFF-B545-A674-E09F401C598F}" type="sibTrans" cxnId="{3D698508-F165-CF48-959D-37AE0FF74917}">
      <dgm:prSet/>
      <dgm:spPr/>
      <dgm:t>
        <a:bodyPr/>
        <a:lstStyle/>
        <a:p>
          <a:endParaRPr lang="en-US"/>
        </a:p>
      </dgm:t>
    </dgm:pt>
    <dgm:pt modelId="{2AE4D913-9E0B-8E43-92EC-2CF2E4CE601D}">
      <dgm:prSet custT="1"/>
      <dgm:spPr/>
      <dgm:t>
        <a:bodyPr/>
        <a:lstStyle/>
        <a:p>
          <a:r>
            <a:rPr lang="en-US" sz="1200"/>
            <a:t>Method: This could be approached as a regression problem if satisfaction is treated as a continuous variable (e.g., converting it to a numeric scale) or as a classification problem for binary satisfaction levels (e.g., satisfied vs not satisfied).</a:t>
          </a:r>
          <a:endParaRPr lang="en-AE" sz="1200"/>
        </a:p>
      </dgm:t>
    </dgm:pt>
    <dgm:pt modelId="{0609E0F8-4E96-C849-A05F-FF62CC4160F5}" type="parTrans" cxnId="{0C5441D7-495D-044C-92C3-61A380595952}">
      <dgm:prSet/>
      <dgm:spPr/>
      <dgm:t>
        <a:bodyPr/>
        <a:lstStyle/>
        <a:p>
          <a:endParaRPr lang="en-US"/>
        </a:p>
      </dgm:t>
    </dgm:pt>
    <dgm:pt modelId="{56393E78-CA47-E445-BC76-74E7C3846FD4}" type="sibTrans" cxnId="{0C5441D7-495D-044C-92C3-61A380595952}">
      <dgm:prSet/>
      <dgm:spPr/>
      <dgm:t>
        <a:bodyPr/>
        <a:lstStyle/>
        <a:p>
          <a:endParaRPr lang="en-US"/>
        </a:p>
      </dgm:t>
    </dgm:pt>
    <dgm:pt modelId="{BCB0C36D-F3B5-2140-A340-778D0E465E3E}">
      <dgm:prSet/>
      <dgm:spPr>
        <a:solidFill>
          <a:schemeClr val="accent1">
            <a:lumMod val="75000"/>
          </a:schemeClr>
        </a:solidFill>
      </dgm:spPr>
      <dgm:t>
        <a:bodyPr/>
        <a:lstStyle/>
        <a:p>
          <a:r>
            <a:rPr lang="en-US" dirty="0"/>
            <a:t>What are the key areas of improvement for airlines to boost passenger satisfaction?</a:t>
          </a:r>
          <a:endParaRPr lang="en-AE" dirty="0"/>
        </a:p>
      </dgm:t>
    </dgm:pt>
    <dgm:pt modelId="{9171E04D-ED14-9641-B8D9-D9192F4D85F4}" type="parTrans" cxnId="{1F81E8C7-AAEF-524C-A021-C2150BDCFDB0}">
      <dgm:prSet/>
      <dgm:spPr/>
      <dgm:t>
        <a:bodyPr/>
        <a:lstStyle/>
        <a:p>
          <a:endParaRPr lang="en-US"/>
        </a:p>
      </dgm:t>
    </dgm:pt>
    <dgm:pt modelId="{2E8833B1-A55C-224E-B8D0-CD5465E4A5B5}" type="sibTrans" cxnId="{1F81E8C7-AAEF-524C-A021-C2150BDCFDB0}">
      <dgm:prSet/>
      <dgm:spPr/>
      <dgm:t>
        <a:bodyPr/>
        <a:lstStyle/>
        <a:p>
          <a:endParaRPr lang="en-US"/>
        </a:p>
      </dgm:t>
    </dgm:pt>
    <dgm:pt modelId="{DC10F734-C3A6-9D4D-AA84-30E46477E61F}">
      <dgm:prSet custT="1"/>
      <dgm:spPr/>
      <dgm:t>
        <a:bodyPr/>
        <a:lstStyle/>
        <a:p>
          <a:r>
            <a:rPr lang="en-US" sz="1200" dirty="0"/>
            <a:t>Objective: Use the data to identify which service areas (e.g., Food and drink, In-flight entertainment, Cleanliness, etc.) correlate most with lower satisfaction scores, and provide actionable insights for improvement.</a:t>
          </a:r>
          <a:endParaRPr lang="en-AE" sz="1200" dirty="0"/>
        </a:p>
      </dgm:t>
    </dgm:pt>
    <dgm:pt modelId="{E124D410-D6BC-5F40-A622-C1B19530F8E7}" type="parTrans" cxnId="{E8F79D3B-7734-FF42-BC86-F8CF618DF3C3}">
      <dgm:prSet/>
      <dgm:spPr/>
      <dgm:t>
        <a:bodyPr/>
        <a:lstStyle/>
        <a:p>
          <a:endParaRPr lang="en-US"/>
        </a:p>
      </dgm:t>
    </dgm:pt>
    <dgm:pt modelId="{0A1EFB1E-7299-8644-A398-508877DD0E87}" type="sibTrans" cxnId="{E8F79D3B-7734-FF42-BC86-F8CF618DF3C3}">
      <dgm:prSet/>
      <dgm:spPr/>
      <dgm:t>
        <a:bodyPr/>
        <a:lstStyle/>
        <a:p>
          <a:endParaRPr lang="en-US"/>
        </a:p>
      </dgm:t>
    </dgm:pt>
    <dgm:pt modelId="{55D02E43-5141-6C4C-8DB4-63C5A6741AFF}">
      <dgm:prSet custT="1"/>
      <dgm:spPr/>
      <dgm:t>
        <a:bodyPr/>
        <a:lstStyle/>
        <a:p>
          <a:r>
            <a:rPr lang="en-US" sz="1200" dirty="0"/>
            <a:t>Method: Analyze the ratings and look for service areas that frequently receive low scores and have a strong correlation with low satisfaction ratings.</a:t>
          </a:r>
          <a:endParaRPr lang="en-AE" sz="1200" dirty="0"/>
        </a:p>
      </dgm:t>
    </dgm:pt>
    <dgm:pt modelId="{EDBE1F0B-6EBE-D541-9CE6-FF9C9C828106}" type="parTrans" cxnId="{171FDC86-54B4-A34A-B6A9-770419C08194}">
      <dgm:prSet/>
      <dgm:spPr/>
      <dgm:t>
        <a:bodyPr/>
        <a:lstStyle/>
        <a:p>
          <a:endParaRPr lang="en-US"/>
        </a:p>
      </dgm:t>
    </dgm:pt>
    <dgm:pt modelId="{5354FBB2-4E06-9E44-A270-3795F0C08DD4}" type="sibTrans" cxnId="{171FDC86-54B4-A34A-B6A9-770419C08194}">
      <dgm:prSet/>
      <dgm:spPr/>
      <dgm:t>
        <a:bodyPr/>
        <a:lstStyle/>
        <a:p>
          <a:endParaRPr lang="en-US"/>
        </a:p>
      </dgm:t>
    </dgm:pt>
    <dgm:pt modelId="{74806A0F-F80D-7A41-AE50-CEEFCCA3C023}">
      <dgm:prSet/>
      <dgm:spPr>
        <a:solidFill>
          <a:schemeClr val="accent1">
            <a:lumMod val="75000"/>
          </a:schemeClr>
        </a:solidFill>
      </dgm:spPr>
      <dgm:t>
        <a:bodyPr/>
        <a:lstStyle/>
        <a:p>
          <a:r>
            <a:rPr lang="en-US"/>
            <a:t>How does satisfaction vary across different demographic groups?</a:t>
          </a:r>
          <a:endParaRPr lang="en-AE"/>
        </a:p>
      </dgm:t>
    </dgm:pt>
    <dgm:pt modelId="{82EBDBAD-5C02-514F-A7E3-90301A1BBE55}" type="parTrans" cxnId="{72A9C3B5-A627-0440-A11A-52B3980ADBD0}">
      <dgm:prSet/>
      <dgm:spPr/>
      <dgm:t>
        <a:bodyPr/>
        <a:lstStyle/>
        <a:p>
          <a:endParaRPr lang="en-US"/>
        </a:p>
      </dgm:t>
    </dgm:pt>
    <dgm:pt modelId="{7ECB4D6C-CC9F-7844-8A0D-71DFE32373C6}" type="sibTrans" cxnId="{72A9C3B5-A627-0440-A11A-52B3980ADBD0}">
      <dgm:prSet/>
      <dgm:spPr/>
      <dgm:t>
        <a:bodyPr/>
        <a:lstStyle/>
        <a:p>
          <a:endParaRPr lang="en-US"/>
        </a:p>
      </dgm:t>
    </dgm:pt>
    <dgm:pt modelId="{830B9B15-0791-E042-8EC0-802AEEA2B783}">
      <dgm:prSet custT="1"/>
      <dgm:spPr/>
      <dgm:t>
        <a:bodyPr/>
        <a:lstStyle/>
        <a:p>
          <a:r>
            <a:rPr lang="en-US" sz="1200" dirty="0"/>
            <a:t>Objective: Determine whether factors like age, gender, or customer type (First-time vs Returning customers) result in different satisfaction levels.</a:t>
          </a:r>
          <a:endParaRPr lang="en-AE" sz="1200" dirty="0"/>
        </a:p>
      </dgm:t>
    </dgm:pt>
    <dgm:pt modelId="{FDB90324-8D11-B849-BCC7-AFBF8928F3D3}" type="parTrans" cxnId="{4AECC3A0-0C37-1742-8452-51BDE32C96BE}">
      <dgm:prSet/>
      <dgm:spPr/>
      <dgm:t>
        <a:bodyPr/>
        <a:lstStyle/>
        <a:p>
          <a:endParaRPr lang="en-US"/>
        </a:p>
      </dgm:t>
    </dgm:pt>
    <dgm:pt modelId="{F4B3C654-5BB5-A446-87E5-CE951E1EB9E9}" type="sibTrans" cxnId="{4AECC3A0-0C37-1742-8452-51BDE32C96BE}">
      <dgm:prSet/>
      <dgm:spPr/>
      <dgm:t>
        <a:bodyPr/>
        <a:lstStyle/>
        <a:p>
          <a:endParaRPr lang="en-US"/>
        </a:p>
      </dgm:t>
    </dgm:pt>
    <dgm:pt modelId="{4A69FAC0-B7AB-8D49-BBE5-05CF274C9BFB}">
      <dgm:prSet custT="1"/>
      <dgm:spPr/>
      <dgm:t>
        <a:bodyPr/>
        <a:lstStyle/>
        <a:p>
          <a:r>
            <a:rPr lang="en-US" sz="1200"/>
            <a:t>Method: Perform demographic analysis using grouping and visualization techniques like histograms or box plots to show variations in satisfaction across different demographics.</a:t>
          </a:r>
          <a:endParaRPr lang="en-AE" sz="1200"/>
        </a:p>
      </dgm:t>
    </dgm:pt>
    <dgm:pt modelId="{7CFD2678-B959-F94B-AA03-13A9DE3E7F26}" type="parTrans" cxnId="{6B368AAE-1EEE-3D42-B544-A246D9596063}">
      <dgm:prSet/>
      <dgm:spPr/>
      <dgm:t>
        <a:bodyPr/>
        <a:lstStyle/>
        <a:p>
          <a:endParaRPr lang="en-US"/>
        </a:p>
      </dgm:t>
    </dgm:pt>
    <dgm:pt modelId="{632B3C71-1625-8B44-AB91-31E9D87397C3}" type="sibTrans" cxnId="{6B368AAE-1EEE-3D42-B544-A246D9596063}">
      <dgm:prSet/>
      <dgm:spPr/>
      <dgm:t>
        <a:bodyPr/>
        <a:lstStyle/>
        <a:p>
          <a:endParaRPr lang="en-US"/>
        </a:p>
      </dgm:t>
    </dgm:pt>
    <dgm:pt modelId="{782F957D-F0E8-F84D-B7A1-155A6BFDAEF8}">
      <dgm:prSet/>
      <dgm:spPr>
        <a:solidFill>
          <a:schemeClr val="accent1">
            <a:lumMod val="75000"/>
          </a:schemeClr>
        </a:solidFill>
      </dgm:spPr>
      <dgm:t>
        <a:bodyPr/>
        <a:lstStyle/>
        <a:p>
          <a:r>
            <a:rPr lang="en-US"/>
            <a:t>Segment passengers into different clusters based on their travel behavior and service feedback.</a:t>
          </a:r>
          <a:endParaRPr lang="en-AE"/>
        </a:p>
      </dgm:t>
    </dgm:pt>
    <dgm:pt modelId="{E0EB0527-6945-604C-8A03-041C5B74A30E}" type="parTrans" cxnId="{1375A909-8AD0-A747-9A06-82BAF01878AA}">
      <dgm:prSet/>
      <dgm:spPr/>
      <dgm:t>
        <a:bodyPr/>
        <a:lstStyle/>
        <a:p>
          <a:endParaRPr lang="en-US"/>
        </a:p>
      </dgm:t>
    </dgm:pt>
    <dgm:pt modelId="{7D1BC960-A2ED-2C40-BD29-531D36CFBC9A}" type="sibTrans" cxnId="{1375A909-8AD0-A747-9A06-82BAF01878AA}">
      <dgm:prSet/>
      <dgm:spPr/>
      <dgm:t>
        <a:bodyPr/>
        <a:lstStyle/>
        <a:p>
          <a:endParaRPr lang="en-US"/>
        </a:p>
      </dgm:t>
    </dgm:pt>
    <dgm:pt modelId="{C5EFBB56-AF19-DC4E-9222-2FF939FA8C87}">
      <dgm:prSet custT="1"/>
      <dgm:spPr/>
      <dgm:t>
        <a:bodyPr/>
        <a:lstStyle/>
        <a:p>
          <a:r>
            <a:rPr lang="en-US" sz="1200" dirty="0"/>
            <a:t>Objective: Identify distinct passenger groups based on their feedback (e.g., business travelers vs. personal travelers, high-rating passengers vs. low-rating passengers).</a:t>
          </a:r>
          <a:endParaRPr lang="en-AE" sz="1200" dirty="0"/>
        </a:p>
      </dgm:t>
    </dgm:pt>
    <dgm:pt modelId="{710B4B55-65F4-704A-A8E2-AD62F08FC4E5}" type="parTrans" cxnId="{8CBB1387-1AAA-634E-85B4-A16ADC283D9E}">
      <dgm:prSet/>
      <dgm:spPr/>
      <dgm:t>
        <a:bodyPr/>
        <a:lstStyle/>
        <a:p>
          <a:endParaRPr lang="en-US"/>
        </a:p>
      </dgm:t>
    </dgm:pt>
    <dgm:pt modelId="{E06A15E7-C7F8-BA44-BA47-1E261AEF4FB8}" type="sibTrans" cxnId="{8CBB1387-1AAA-634E-85B4-A16ADC283D9E}">
      <dgm:prSet/>
      <dgm:spPr/>
      <dgm:t>
        <a:bodyPr/>
        <a:lstStyle/>
        <a:p>
          <a:endParaRPr lang="en-US"/>
        </a:p>
      </dgm:t>
    </dgm:pt>
    <dgm:pt modelId="{F10BBEFE-7337-8C45-881A-1C7796E3527C}">
      <dgm:prSet custT="1"/>
      <dgm:spPr/>
      <dgm:t>
        <a:bodyPr/>
        <a:lstStyle/>
        <a:p>
          <a:r>
            <a:rPr lang="en-US" sz="1200"/>
            <a:t>Method: Use clustering algorithms such as K-Means or Hierarchical Clustering to discover segments of passengers with similar behavior or service preferences.</a:t>
          </a:r>
          <a:endParaRPr lang="en-AE" sz="1200"/>
        </a:p>
      </dgm:t>
    </dgm:pt>
    <dgm:pt modelId="{1A5E5EB2-1CC3-EE47-B615-9E4941F7CAD9}" type="parTrans" cxnId="{DEBA8A8A-BA3F-CC47-A235-FD1E29822D19}">
      <dgm:prSet/>
      <dgm:spPr/>
      <dgm:t>
        <a:bodyPr/>
        <a:lstStyle/>
        <a:p>
          <a:endParaRPr lang="en-US"/>
        </a:p>
      </dgm:t>
    </dgm:pt>
    <dgm:pt modelId="{18250590-5C2A-3B45-BCFF-EF14EB03B5E1}" type="sibTrans" cxnId="{DEBA8A8A-BA3F-CC47-A235-FD1E29822D19}">
      <dgm:prSet/>
      <dgm:spPr/>
      <dgm:t>
        <a:bodyPr/>
        <a:lstStyle/>
        <a:p>
          <a:endParaRPr lang="en-US"/>
        </a:p>
      </dgm:t>
    </dgm:pt>
    <dgm:pt modelId="{85189B0D-A16D-9147-BB12-44D90730DBE9}" type="pres">
      <dgm:prSet presAssocID="{B78C00CB-FEE0-FF47-950A-3DA11BFB15FA}" presName="Name0" presStyleCnt="0">
        <dgm:presLayoutVars>
          <dgm:dir/>
          <dgm:animLvl val="lvl"/>
          <dgm:resizeHandles val="exact"/>
        </dgm:presLayoutVars>
      </dgm:prSet>
      <dgm:spPr/>
    </dgm:pt>
    <dgm:pt modelId="{03A33E13-5ECA-C645-AB1C-4607D2C4CDBB}" type="pres">
      <dgm:prSet presAssocID="{93B6121A-6F61-3345-B517-ACB3150FCB58}" presName="composite" presStyleCnt="0"/>
      <dgm:spPr/>
    </dgm:pt>
    <dgm:pt modelId="{8703FDF7-DAC6-B24C-8DFC-69FBB0A57D64}" type="pres">
      <dgm:prSet presAssocID="{93B6121A-6F61-3345-B517-ACB3150FCB58}" presName="parTx" presStyleLbl="alignNode1" presStyleIdx="0" presStyleCnt="4">
        <dgm:presLayoutVars>
          <dgm:chMax val="0"/>
          <dgm:chPref val="0"/>
          <dgm:bulletEnabled val="1"/>
        </dgm:presLayoutVars>
      </dgm:prSet>
      <dgm:spPr/>
    </dgm:pt>
    <dgm:pt modelId="{8B6C2D04-E7D2-8A4A-A1C0-4DAEEAEFD4BB}" type="pres">
      <dgm:prSet presAssocID="{93B6121A-6F61-3345-B517-ACB3150FCB58}" presName="desTx" presStyleLbl="alignAccFollowNode1" presStyleIdx="0" presStyleCnt="4">
        <dgm:presLayoutVars>
          <dgm:bulletEnabled val="1"/>
        </dgm:presLayoutVars>
      </dgm:prSet>
      <dgm:spPr/>
    </dgm:pt>
    <dgm:pt modelId="{6C360194-29CC-B94C-90AD-4B52BC3710DF}" type="pres">
      <dgm:prSet presAssocID="{4C9D8F8A-7DFD-CC42-AFA8-093EC3DB3ED0}" presName="space" presStyleCnt="0"/>
      <dgm:spPr/>
    </dgm:pt>
    <dgm:pt modelId="{A082072B-D848-F048-8A1E-FE8BA6E252CE}" type="pres">
      <dgm:prSet presAssocID="{BCB0C36D-F3B5-2140-A340-778D0E465E3E}" presName="composite" presStyleCnt="0"/>
      <dgm:spPr/>
    </dgm:pt>
    <dgm:pt modelId="{D4002BE7-F6C9-FC41-B9DB-3E4BFC0CB3F4}" type="pres">
      <dgm:prSet presAssocID="{BCB0C36D-F3B5-2140-A340-778D0E465E3E}" presName="parTx" presStyleLbl="alignNode1" presStyleIdx="1" presStyleCnt="4">
        <dgm:presLayoutVars>
          <dgm:chMax val="0"/>
          <dgm:chPref val="0"/>
          <dgm:bulletEnabled val="1"/>
        </dgm:presLayoutVars>
      </dgm:prSet>
      <dgm:spPr/>
    </dgm:pt>
    <dgm:pt modelId="{A547C5F2-C98F-634D-83A3-3A0809690398}" type="pres">
      <dgm:prSet presAssocID="{BCB0C36D-F3B5-2140-A340-778D0E465E3E}" presName="desTx" presStyleLbl="alignAccFollowNode1" presStyleIdx="1" presStyleCnt="4">
        <dgm:presLayoutVars>
          <dgm:bulletEnabled val="1"/>
        </dgm:presLayoutVars>
      </dgm:prSet>
      <dgm:spPr/>
    </dgm:pt>
    <dgm:pt modelId="{BECC59A1-D8D2-7546-BA9B-289FA01F071C}" type="pres">
      <dgm:prSet presAssocID="{2E8833B1-A55C-224E-B8D0-CD5465E4A5B5}" presName="space" presStyleCnt="0"/>
      <dgm:spPr/>
    </dgm:pt>
    <dgm:pt modelId="{87696E0A-687B-A349-B061-04265A7355A7}" type="pres">
      <dgm:prSet presAssocID="{74806A0F-F80D-7A41-AE50-CEEFCCA3C023}" presName="composite" presStyleCnt="0"/>
      <dgm:spPr/>
    </dgm:pt>
    <dgm:pt modelId="{5C856401-B8C7-CD42-8765-579A8CA37E96}" type="pres">
      <dgm:prSet presAssocID="{74806A0F-F80D-7A41-AE50-CEEFCCA3C023}" presName="parTx" presStyleLbl="alignNode1" presStyleIdx="2" presStyleCnt="4">
        <dgm:presLayoutVars>
          <dgm:chMax val="0"/>
          <dgm:chPref val="0"/>
          <dgm:bulletEnabled val="1"/>
        </dgm:presLayoutVars>
      </dgm:prSet>
      <dgm:spPr/>
    </dgm:pt>
    <dgm:pt modelId="{E760EBB4-26DE-2F43-BB33-1499738B59FA}" type="pres">
      <dgm:prSet presAssocID="{74806A0F-F80D-7A41-AE50-CEEFCCA3C023}" presName="desTx" presStyleLbl="alignAccFollowNode1" presStyleIdx="2" presStyleCnt="4">
        <dgm:presLayoutVars>
          <dgm:bulletEnabled val="1"/>
        </dgm:presLayoutVars>
      </dgm:prSet>
      <dgm:spPr/>
    </dgm:pt>
    <dgm:pt modelId="{F111B15F-8EC7-3246-A630-049A00EFFCE6}" type="pres">
      <dgm:prSet presAssocID="{7ECB4D6C-CC9F-7844-8A0D-71DFE32373C6}" presName="space" presStyleCnt="0"/>
      <dgm:spPr/>
    </dgm:pt>
    <dgm:pt modelId="{15B4D097-823A-1D45-AB55-9A93417EC049}" type="pres">
      <dgm:prSet presAssocID="{782F957D-F0E8-F84D-B7A1-155A6BFDAEF8}" presName="composite" presStyleCnt="0"/>
      <dgm:spPr/>
    </dgm:pt>
    <dgm:pt modelId="{550306E1-CA7A-944D-A7E6-45BD11777671}" type="pres">
      <dgm:prSet presAssocID="{782F957D-F0E8-F84D-B7A1-155A6BFDAEF8}" presName="parTx" presStyleLbl="alignNode1" presStyleIdx="3" presStyleCnt="4">
        <dgm:presLayoutVars>
          <dgm:chMax val="0"/>
          <dgm:chPref val="0"/>
          <dgm:bulletEnabled val="1"/>
        </dgm:presLayoutVars>
      </dgm:prSet>
      <dgm:spPr/>
    </dgm:pt>
    <dgm:pt modelId="{C6D48696-99E8-2240-A75A-AC69494415C4}" type="pres">
      <dgm:prSet presAssocID="{782F957D-F0E8-F84D-B7A1-155A6BFDAEF8}" presName="desTx" presStyleLbl="alignAccFollowNode1" presStyleIdx="3" presStyleCnt="4">
        <dgm:presLayoutVars>
          <dgm:bulletEnabled val="1"/>
        </dgm:presLayoutVars>
      </dgm:prSet>
      <dgm:spPr/>
    </dgm:pt>
  </dgm:ptLst>
  <dgm:cxnLst>
    <dgm:cxn modelId="{3D698508-F165-CF48-959D-37AE0FF74917}" srcId="{93B6121A-6F61-3345-B517-ACB3150FCB58}" destId="{DAEB86ED-7540-5C4F-83D3-623212919DD4}" srcOrd="0" destOrd="0" parTransId="{7BEC8861-1D02-144A-A513-2AB485B0F359}" sibTransId="{5ED32206-5FFF-B545-A674-E09F401C598F}"/>
    <dgm:cxn modelId="{1375A909-8AD0-A747-9A06-82BAF01878AA}" srcId="{B78C00CB-FEE0-FF47-950A-3DA11BFB15FA}" destId="{782F957D-F0E8-F84D-B7A1-155A6BFDAEF8}" srcOrd="3" destOrd="0" parTransId="{E0EB0527-6945-604C-8A03-041C5B74A30E}" sibTransId="{7D1BC960-A2ED-2C40-BD29-531D36CFBC9A}"/>
    <dgm:cxn modelId="{C8AB7213-379F-4C49-841F-EE8C86CE8E8C}" type="presOf" srcId="{DAEB86ED-7540-5C4F-83D3-623212919DD4}" destId="{8B6C2D04-E7D2-8A4A-A1C0-4DAEEAEFD4BB}" srcOrd="0" destOrd="0" presId="urn:microsoft.com/office/officeart/2005/8/layout/hList1"/>
    <dgm:cxn modelId="{FE902914-9965-DB41-949E-A8B0862F6E88}" type="presOf" srcId="{C5EFBB56-AF19-DC4E-9222-2FF939FA8C87}" destId="{C6D48696-99E8-2240-A75A-AC69494415C4}" srcOrd="0" destOrd="0" presId="urn:microsoft.com/office/officeart/2005/8/layout/hList1"/>
    <dgm:cxn modelId="{ADFDF41C-73AD-6945-98DC-8FDBB8689345}" type="presOf" srcId="{830B9B15-0791-E042-8EC0-802AEEA2B783}" destId="{E760EBB4-26DE-2F43-BB33-1499738B59FA}" srcOrd="0" destOrd="0" presId="urn:microsoft.com/office/officeart/2005/8/layout/hList1"/>
    <dgm:cxn modelId="{E8010D20-8D88-9E47-BA9C-E9C6419F55F8}" type="presOf" srcId="{BCB0C36D-F3B5-2140-A340-778D0E465E3E}" destId="{D4002BE7-F6C9-FC41-B9DB-3E4BFC0CB3F4}" srcOrd="0" destOrd="0" presId="urn:microsoft.com/office/officeart/2005/8/layout/hList1"/>
    <dgm:cxn modelId="{DB99163A-BEC7-FD46-9D15-1BB954E8C5A4}" type="presOf" srcId="{B78C00CB-FEE0-FF47-950A-3DA11BFB15FA}" destId="{85189B0D-A16D-9147-BB12-44D90730DBE9}" srcOrd="0" destOrd="0" presId="urn:microsoft.com/office/officeart/2005/8/layout/hList1"/>
    <dgm:cxn modelId="{E8F79D3B-7734-FF42-BC86-F8CF618DF3C3}" srcId="{BCB0C36D-F3B5-2140-A340-778D0E465E3E}" destId="{DC10F734-C3A6-9D4D-AA84-30E46477E61F}" srcOrd="0" destOrd="0" parTransId="{E124D410-D6BC-5F40-A622-C1B19530F8E7}" sibTransId="{0A1EFB1E-7299-8644-A398-508877DD0E87}"/>
    <dgm:cxn modelId="{AC8EF860-F472-DC44-856B-46FE5C517C74}" srcId="{B78C00CB-FEE0-FF47-950A-3DA11BFB15FA}" destId="{93B6121A-6F61-3345-B517-ACB3150FCB58}" srcOrd="0" destOrd="0" parTransId="{F8565E33-A3EE-904F-BC0D-156988592BDE}" sibTransId="{4C9D8F8A-7DFD-CC42-AFA8-093EC3DB3ED0}"/>
    <dgm:cxn modelId="{171FDC86-54B4-A34A-B6A9-770419C08194}" srcId="{BCB0C36D-F3B5-2140-A340-778D0E465E3E}" destId="{55D02E43-5141-6C4C-8DB4-63C5A6741AFF}" srcOrd="1" destOrd="0" parTransId="{EDBE1F0B-6EBE-D541-9CE6-FF9C9C828106}" sibTransId="{5354FBB2-4E06-9E44-A270-3795F0C08DD4}"/>
    <dgm:cxn modelId="{8CBB1387-1AAA-634E-85B4-A16ADC283D9E}" srcId="{782F957D-F0E8-F84D-B7A1-155A6BFDAEF8}" destId="{C5EFBB56-AF19-DC4E-9222-2FF939FA8C87}" srcOrd="0" destOrd="0" parTransId="{710B4B55-65F4-704A-A8E2-AD62F08FC4E5}" sibTransId="{E06A15E7-C7F8-BA44-BA47-1E261AEF4FB8}"/>
    <dgm:cxn modelId="{DEBA8A8A-BA3F-CC47-A235-FD1E29822D19}" srcId="{782F957D-F0E8-F84D-B7A1-155A6BFDAEF8}" destId="{F10BBEFE-7337-8C45-881A-1C7796E3527C}" srcOrd="1" destOrd="0" parTransId="{1A5E5EB2-1CC3-EE47-B615-9E4941F7CAD9}" sibTransId="{18250590-5C2A-3B45-BCFF-EF14EB03B5E1}"/>
    <dgm:cxn modelId="{E46A4E8C-1F11-A444-ADDD-63532A4303A7}" type="presOf" srcId="{93B6121A-6F61-3345-B517-ACB3150FCB58}" destId="{8703FDF7-DAC6-B24C-8DFC-69FBB0A57D64}" srcOrd="0" destOrd="0" presId="urn:microsoft.com/office/officeart/2005/8/layout/hList1"/>
    <dgm:cxn modelId="{F6ED239A-2E95-4141-BF37-143C1C65AC1A}" type="presOf" srcId="{DC10F734-C3A6-9D4D-AA84-30E46477E61F}" destId="{A547C5F2-C98F-634D-83A3-3A0809690398}" srcOrd="0" destOrd="0" presId="urn:microsoft.com/office/officeart/2005/8/layout/hList1"/>
    <dgm:cxn modelId="{4AECC3A0-0C37-1742-8452-51BDE32C96BE}" srcId="{74806A0F-F80D-7A41-AE50-CEEFCCA3C023}" destId="{830B9B15-0791-E042-8EC0-802AEEA2B783}" srcOrd="0" destOrd="0" parTransId="{FDB90324-8D11-B849-BCC7-AFBF8928F3D3}" sibTransId="{F4B3C654-5BB5-A446-87E5-CE951E1EB9E9}"/>
    <dgm:cxn modelId="{7109E0A3-1E37-EC40-B73C-19365FCCF512}" type="presOf" srcId="{74806A0F-F80D-7A41-AE50-CEEFCCA3C023}" destId="{5C856401-B8C7-CD42-8765-579A8CA37E96}" srcOrd="0" destOrd="0" presId="urn:microsoft.com/office/officeart/2005/8/layout/hList1"/>
    <dgm:cxn modelId="{E43206A6-AD67-4E45-9480-D7307612DDFA}" type="presOf" srcId="{2AE4D913-9E0B-8E43-92EC-2CF2E4CE601D}" destId="{8B6C2D04-E7D2-8A4A-A1C0-4DAEEAEFD4BB}" srcOrd="0" destOrd="1" presId="urn:microsoft.com/office/officeart/2005/8/layout/hList1"/>
    <dgm:cxn modelId="{F88296AA-74FF-3E45-8F5C-FDA63CF341DE}" type="presOf" srcId="{4A69FAC0-B7AB-8D49-BBE5-05CF274C9BFB}" destId="{E760EBB4-26DE-2F43-BB33-1499738B59FA}" srcOrd="0" destOrd="1" presId="urn:microsoft.com/office/officeart/2005/8/layout/hList1"/>
    <dgm:cxn modelId="{228FE4AA-BBFE-9048-94CD-70C522AA25F8}" type="presOf" srcId="{55D02E43-5141-6C4C-8DB4-63C5A6741AFF}" destId="{A547C5F2-C98F-634D-83A3-3A0809690398}" srcOrd="0" destOrd="1" presId="urn:microsoft.com/office/officeart/2005/8/layout/hList1"/>
    <dgm:cxn modelId="{6B368AAE-1EEE-3D42-B544-A246D9596063}" srcId="{74806A0F-F80D-7A41-AE50-CEEFCCA3C023}" destId="{4A69FAC0-B7AB-8D49-BBE5-05CF274C9BFB}" srcOrd="1" destOrd="0" parTransId="{7CFD2678-B959-F94B-AA03-13A9DE3E7F26}" sibTransId="{632B3C71-1625-8B44-AB91-31E9D87397C3}"/>
    <dgm:cxn modelId="{72A9C3B5-A627-0440-A11A-52B3980ADBD0}" srcId="{B78C00CB-FEE0-FF47-950A-3DA11BFB15FA}" destId="{74806A0F-F80D-7A41-AE50-CEEFCCA3C023}" srcOrd="2" destOrd="0" parTransId="{82EBDBAD-5C02-514F-A7E3-90301A1BBE55}" sibTransId="{7ECB4D6C-CC9F-7844-8A0D-71DFE32373C6}"/>
    <dgm:cxn modelId="{1F81E8C7-AAEF-524C-A021-C2150BDCFDB0}" srcId="{B78C00CB-FEE0-FF47-950A-3DA11BFB15FA}" destId="{BCB0C36D-F3B5-2140-A340-778D0E465E3E}" srcOrd="1" destOrd="0" parTransId="{9171E04D-ED14-9641-B8D9-D9192F4D85F4}" sibTransId="{2E8833B1-A55C-224E-B8D0-CD5465E4A5B5}"/>
    <dgm:cxn modelId="{7F21FDC7-CB3A-4043-97A7-662036D72695}" type="presOf" srcId="{782F957D-F0E8-F84D-B7A1-155A6BFDAEF8}" destId="{550306E1-CA7A-944D-A7E6-45BD11777671}" srcOrd="0" destOrd="0" presId="urn:microsoft.com/office/officeart/2005/8/layout/hList1"/>
    <dgm:cxn modelId="{0C5441D7-495D-044C-92C3-61A380595952}" srcId="{93B6121A-6F61-3345-B517-ACB3150FCB58}" destId="{2AE4D913-9E0B-8E43-92EC-2CF2E4CE601D}" srcOrd="1" destOrd="0" parTransId="{0609E0F8-4E96-C849-A05F-FF62CC4160F5}" sibTransId="{56393E78-CA47-E445-BC76-74E7C3846FD4}"/>
    <dgm:cxn modelId="{F96F37EE-57B0-2341-BC98-2CB42ACB034B}" type="presOf" srcId="{F10BBEFE-7337-8C45-881A-1C7796E3527C}" destId="{C6D48696-99E8-2240-A75A-AC69494415C4}" srcOrd="0" destOrd="1" presId="urn:microsoft.com/office/officeart/2005/8/layout/hList1"/>
    <dgm:cxn modelId="{9992E36F-DB05-7E49-AB8F-830EEC9F27D3}" type="presParOf" srcId="{85189B0D-A16D-9147-BB12-44D90730DBE9}" destId="{03A33E13-5ECA-C645-AB1C-4607D2C4CDBB}" srcOrd="0" destOrd="0" presId="urn:microsoft.com/office/officeart/2005/8/layout/hList1"/>
    <dgm:cxn modelId="{E5156E8E-B79D-3142-80BC-AA944B8F590F}" type="presParOf" srcId="{03A33E13-5ECA-C645-AB1C-4607D2C4CDBB}" destId="{8703FDF7-DAC6-B24C-8DFC-69FBB0A57D64}" srcOrd="0" destOrd="0" presId="urn:microsoft.com/office/officeart/2005/8/layout/hList1"/>
    <dgm:cxn modelId="{FBB31021-1CC0-6443-87D3-84DE26B5056F}" type="presParOf" srcId="{03A33E13-5ECA-C645-AB1C-4607D2C4CDBB}" destId="{8B6C2D04-E7D2-8A4A-A1C0-4DAEEAEFD4BB}" srcOrd="1" destOrd="0" presId="urn:microsoft.com/office/officeart/2005/8/layout/hList1"/>
    <dgm:cxn modelId="{4A09E925-C9B6-694D-B3C6-EF59C2C99C39}" type="presParOf" srcId="{85189B0D-A16D-9147-BB12-44D90730DBE9}" destId="{6C360194-29CC-B94C-90AD-4B52BC3710DF}" srcOrd="1" destOrd="0" presId="urn:microsoft.com/office/officeart/2005/8/layout/hList1"/>
    <dgm:cxn modelId="{C60FDBD9-33AB-3C49-885B-51C4D9D4776B}" type="presParOf" srcId="{85189B0D-A16D-9147-BB12-44D90730DBE9}" destId="{A082072B-D848-F048-8A1E-FE8BA6E252CE}" srcOrd="2" destOrd="0" presId="urn:microsoft.com/office/officeart/2005/8/layout/hList1"/>
    <dgm:cxn modelId="{DD8AF419-E38F-134C-8643-497E2E58699F}" type="presParOf" srcId="{A082072B-D848-F048-8A1E-FE8BA6E252CE}" destId="{D4002BE7-F6C9-FC41-B9DB-3E4BFC0CB3F4}" srcOrd="0" destOrd="0" presId="urn:microsoft.com/office/officeart/2005/8/layout/hList1"/>
    <dgm:cxn modelId="{AE9F89EE-5AB0-8A4F-A6C0-6063D09DCE00}" type="presParOf" srcId="{A082072B-D848-F048-8A1E-FE8BA6E252CE}" destId="{A547C5F2-C98F-634D-83A3-3A0809690398}" srcOrd="1" destOrd="0" presId="urn:microsoft.com/office/officeart/2005/8/layout/hList1"/>
    <dgm:cxn modelId="{3FA2E890-9712-E44A-A789-E273C7FD062B}" type="presParOf" srcId="{85189B0D-A16D-9147-BB12-44D90730DBE9}" destId="{BECC59A1-D8D2-7546-BA9B-289FA01F071C}" srcOrd="3" destOrd="0" presId="urn:microsoft.com/office/officeart/2005/8/layout/hList1"/>
    <dgm:cxn modelId="{F5EE2358-6763-274C-84EB-6E845F3E6F87}" type="presParOf" srcId="{85189B0D-A16D-9147-BB12-44D90730DBE9}" destId="{87696E0A-687B-A349-B061-04265A7355A7}" srcOrd="4" destOrd="0" presId="urn:microsoft.com/office/officeart/2005/8/layout/hList1"/>
    <dgm:cxn modelId="{88F00190-38EC-A443-86D0-8CBC39645659}" type="presParOf" srcId="{87696E0A-687B-A349-B061-04265A7355A7}" destId="{5C856401-B8C7-CD42-8765-579A8CA37E96}" srcOrd="0" destOrd="0" presId="urn:microsoft.com/office/officeart/2005/8/layout/hList1"/>
    <dgm:cxn modelId="{39BF6C56-ABDA-4540-9DB5-58DC7DEA3E88}" type="presParOf" srcId="{87696E0A-687B-A349-B061-04265A7355A7}" destId="{E760EBB4-26DE-2F43-BB33-1499738B59FA}" srcOrd="1" destOrd="0" presId="urn:microsoft.com/office/officeart/2005/8/layout/hList1"/>
    <dgm:cxn modelId="{58013E27-27C3-3341-A8C9-DE32B5BC940B}" type="presParOf" srcId="{85189B0D-A16D-9147-BB12-44D90730DBE9}" destId="{F111B15F-8EC7-3246-A630-049A00EFFCE6}" srcOrd="5" destOrd="0" presId="urn:microsoft.com/office/officeart/2005/8/layout/hList1"/>
    <dgm:cxn modelId="{364EAD45-F1B2-514C-BD73-8D9E6077C4A3}" type="presParOf" srcId="{85189B0D-A16D-9147-BB12-44D90730DBE9}" destId="{15B4D097-823A-1D45-AB55-9A93417EC049}" srcOrd="6" destOrd="0" presId="urn:microsoft.com/office/officeart/2005/8/layout/hList1"/>
    <dgm:cxn modelId="{61FE7B2B-D65E-8D4C-9081-9BA69DC70114}" type="presParOf" srcId="{15B4D097-823A-1D45-AB55-9A93417EC049}" destId="{550306E1-CA7A-944D-A7E6-45BD11777671}" srcOrd="0" destOrd="0" presId="urn:microsoft.com/office/officeart/2005/8/layout/hList1"/>
    <dgm:cxn modelId="{4E20EF18-D6CC-674A-9B7F-3A9203AADEFE}" type="presParOf" srcId="{15B4D097-823A-1D45-AB55-9A93417EC049}" destId="{C6D48696-99E8-2240-A75A-AC69494415C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3FDF7-DAC6-B24C-8DFC-69FBB0A57D64}">
      <dsp:nvSpPr>
        <dsp:cNvPr id="0" name=""/>
        <dsp:cNvSpPr/>
      </dsp:nvSpPr>
      <dsp:spPr>
        <a:xfrm>
          <a:off x="4095"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Predict how satisfied a passenger is based on their feedback on specific services.</a:t>
          </a:r>
          <a:endParaRPr lang="en-AE" sz="1500" kern="1200" dirty="0"/>
        </a:p>
      </dsp:txBody>
      <dsp:txXfrm>
        <a:off x="4095" y="494300"/>
        <a:ext cx="2462426" cy="915849"/>
      </dsp:txXfrm>
    </dsp:sp>
    <dsp:sp modelId="{8B6C2D04-E7D2-8A4A-A1C0-4DAEEAEFD4BB}">
      <dsp:nvSpPr>
        <dsp:cNvPr id="0" name=""/>
        <dsp:cNvSpPr/>
      </dsp:nvSpPr>
      <dsp:spPr>
        <a:xfrm>
          <a:off x="4095"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Predict the level of satisfaction a passenger will have based on their ratings for services like Seat comfort, Food and drink, In-flight </a:t>
          </a:r>
          <a:r>
            <a:rPr lang="en-US" sz="1200" kern="1200" dirty="0" err="1"/>
            <a:t>Wifi</a:t>
          </a:r>
          <a:r>
            <a:rPr lang="en-US" sz="1200" kern="1200" dirty="0"/>
            <a:t>, Baggage handling, etc.</a:t>
          </a:r>
          <a:endParaRPr lang="en-AE" sz="1200" kern="1200" dirty="0"/>
        </a:p>
        <a:p>
          <a:pPr marL="114300" lvl="1" indent="-114300" algn="l" defTabSz="533400">
            <a:lnSpc>
              <a:spcPct val="90000"/>
            </a:lnSpc>
            <a:spcBef>
              <a:spcPct val="0"/>
            </a:spcBef>
            <a:spcAft>
              <a:spcPct val="15000"/>
            </a:spcAft>
            <a:buChar char="•"/>
          </a:pPr>
          <a:r>
            <a:rPr lang="en-US" sz="1200" kern="1200"/>
            <a:t>Method: This could be approached as a regression problem if satisfaction is treated as a continuous variable (e.g., converting it to a numeric scale) or as a classification problem for binary satisfaction levels (e.g., satisfied vs not satisfied).</a:t>
          </a:r>
          <a:endParaRPr lang="en-AE" sz="1200" kern="1200"/>
        </a:p>
      </dsp:txBody>
      <dsp:txXfrm>
        <a:off x="4095" y="1410150"/>
        <a:ext cx="2462426" cy="2429325"/>
      </dsp:txXfrm>
    </dsp:sp>
    <dsp:sp modelId="{D4002BE7-F6C9-FC41-B9DB-3E4BFC0CB3F4}">
      <dsp:nvSpPr>
        <dsp:cNvPr id="0" name=""/>
        <dsp:cNvSpPr/>
      </dsp:nvSpPr>
      <dsp:spPr>
        <a:xfrm>
          <a:off x="2811261"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What are the key areas of improvement for airlines to boost passenger satisfaction?</a:t>
          </a:r>
          <a:endParaRPr lang="en-AE" sz="1500" kern="1200" dirty="0"/>
        </a:p>
      </dsp:txBody>
      <dsp:txXfrm>
        <a:off x="2811261" y="494300"/>
        <a:ext cx="2462426" cy="915849"/>
      </dsp:txXfrm>
    </dsp:sp>
    <dsp:sp modelId="{A547C5F2-C98F-634D-83A3-3A0809690398}">
      <dsp:nvSpPr>
        <dsp:cNvPr id="0" name=""/>
        <dsp:cNvSpPr/>
      </dsp:nvSpPr>
      <dsp:spPr>
        <a:xfrm>
          <a:off x="2811261"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Use the data to identify which service areas (e.g., Food and drink, In-flight entertainment, Cleanliness, etc.) correlate most with lower satisfaction scores, and provide actionable insights for improvement.</a:t>
          </a:r>
          <a:endParaRPr lang="en-AE" sz="1200" kern="1200" dirty="0"/>
        </a:p>
        <a:p>
          <a:pPr marL="114300" lvl="1" indent="-114300" algn="l" defTabSz="533400">
            <a:lnSpc>
              <a:spcPct val="90000"/>
            </a:lnSpc>
            <a:spcBef>
              <a:spcPct val="0"/>
            </a:spcBef>
            <a:spcAft>
              <a:spcPct val="15000"/>
            </a:spcAft>
            <a:buChar char="•"/>
          </a:pPr>
          <a:r>
            <a:rPr lang="en-US" sz="1200" kern="1200" dirty="0"/>
            <a:t>Method: Analyze the ratings and look for service areas that frequently receive low scores and have a strong correlation with low satisfaction ratings.</a:t>
          </a:r>
          <a:endParaRPr lang="en-AE" sz="1200" kern="1200" dirty="0"/>
        </a:p>
      </dsp:txBody>
      <dsp:txXfrm>
        <a:off x="2811261" y="1410150"/>
        <a:ext cx="2462426" cy="2429325"/>
      </dsp:txXfrm>
    </dsp:sp>
    <dsp:sp modelId="{5C856401-B8C7-CD42-8765-579A8CA37E96}">
      <dsp:nvSpPr>
        <dsp:cNvPr id="0" name=""/>
        <dsp:cNvSpPr/>
      </dsp:nvSpPr>
      <dsp:spPr>
        <a:xfrm>
          <a:off x="5618428"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How does satisfaction vary across different demographic groups?</a:t>
          </a:r>
          <a:endParaRPr lang="en-AE" sz="1500" kern="1200"/>
        </a:p>
      </dsp:txBody>
      <dsp:txXfrm>
        <a:off x="5618428" y="494300"/>
        <a:ext cx="2462426" cy="915849"/>
      </dsp:txXfrm>
    </dsp:sp>
    <dsp:sp modelId="{E760EBB4-26DE-2F43-BB33-1499738B59FA}">
      <dsp:nvSpPr>
        <dsp:cNvPr id="0" name=""/>
        <dsp:cNvSpPr/>
      </dsp:nvSpPr>
      <dsp:spPr>
        <a:xfrm>
          <a:off x="5618428"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Determine whether factors like age, gender, or customer type (First-time vs Returning customers) result in different satisfaction levels.</a:t>
          </a:r>
          <a:endParaRPr lang="en-AE" sz="1200" kern="1200" dirty="0"/>
        </a:p>
        <a:p>
          <a:pPr marL="114300" lvl="1" indent="-114300" algn="l" defTabSz="533400">
            <a:lnSpc>
              <a:spcPct val="90000"/>
            </a:lnSpc>
            <a:spcBef>
              <a:spcPct val="0"/>
            </a:spcBef>
            <a:spcAft>
              <a:spcPct val="15000"/>
            </a:spcAft>
            <a:buChar char="•"/>
          </a:pPr>
          <a:r>
            <a:rPr lang="en-US" sz="1200" kern="1200"/>
            <a:t>Method: Perform demographic analysis using grouping and visualization techniques like histograms or box plots to show variations in satisfaction across different demographics.</a:t>
          </a:r>
          <a:endParaRPr lang="en-AE" sz="1200" kern="1200"/>
        </a:p>
      </dsp:txBody>
      <dsp:txXfrm>
        <a:off x="5618428" y="1410150"/>
        <a:ext cx="2462426" cy="2429325"/>
      </dsp:txXfrm>
    </dsp:sp>
    <dsp:sp modelId="{550306E1-CA7A-944D-A7E6-45BD11777671}">
      <dsp:nvSpPr>
        <dsp:cNvPr id="0" name=""/>
        <dsp:cNvSpPr/>
      </dsp:nvSpPr>
      <dsp:spPr>
        <a:xfrm>
          <a:off x="8425594"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Segment passengers into different clusters based on their travel behavior and service feedback.</a:t>
          </a:r>
          <a:endParaRPr lang="en-AE" sz="1500" kern="1200"/>
        </a:p>
      </dsp:txBody>
      <dsp:txXfrm>
        <a:off x="8425594" y="494300"/>
        <a:ext cx="2462426" cy="915849"/>
      </dsp:txXfrm>
    </dsp:sp>
    <dsp:sp modelId="{C6D48696-99E8-2240-A75A-AC69494415C4}">
      <dsp:nvSpPr>
        <dsp:cNvPr id="0" name=""/>
        <dsp:cNvSpPr/>
      </dsp:nvSpPr>
      <dsp:spPr>
        <a:xfrm>
          <a:off x="8425594"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Identify distinct passenger groups based on their feedback (e.g., business travelers vs. personal travelers, high-rating passengers vs. low-rating passengers).</a:t>
          </a:r>
          <a:endParaRPr lang="en-AE" sz="1200" kern="1200" dirty="0"/>
        </a:p>
        <a:p>
          <a:pPr marL="114300" lvl="1" indent="-114300" algn="l" defTabSz="533400">
            <a:lnSpc>
              <a:spcPct val="90000"/>
            </a:lnSpc>
            <a:spcBef>
              <a:spcPct val="0"/>
            </a:spcBef>
            <a:spcAft>
              <a:spcPct val="15000"/>
            </a:spcAft>
            <a:buChar char="•"/>
          </a:pPr>
          <a:r>
            <a:rPr lang="en-US" sz="1200" kern="1200"/>
            <a:t>Method: Use clustering algorithms such as K-Means or Hierarchical Clustering to discover segments of passengers with similar behavior or service preferences.</a:t>
          </a:r>
          <a:endParaRPr lang="en-AE" sz="1200" kern="1200"/>
        </a:p>
      </dsp:txBody>
      <dsp:txXfrm>
        <a:off x="8425594" y="1410150"/>
        <a:ext cx="2462426" cy="24293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9/28/24</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9CC3D-EB03-6041-ACDE-97359E82F91F}" type="datetimeFigureOut">
              <a:rPr lang="en-AE" smtClean="0"/>
              <a:t>28/09/2024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1E034-1FB1-A144-BE60-FFC5153E12CC}" type="slidenum">
              <a:rPr lang="en-AE" smtClean="0"/>
              <a:t>‹#›</a:t>
            </a:fld>
            <a:endParaRPr lang="en-AE"/>
          </a:p>
        </p:txBody>
      </p:sp>
    </p:spTree>
    <p:extLst>
      <p:ext uri="{BB962C8B-B14F-4D97-AF65-F5344CB8AC3E}">
        <p14:creationId xmlns:p14="http://schemas.microsoft.com/office/powerpoint/2010/main" val="74038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6" r:id="rId4"/>
    <p:sldLayoutId id="2147483737" r:id="rId5"/>
    <p:sldLayoutId id="2147483740" r:id="rId6"/>
    <p:sldLayoutId id="2147483739" r:id="rId7"/>
    <p:sldLayoutId id="2147483744" r:id="rId8"/>
    <p:sldLayoutId id="2147483745" r:id="rId9"/>
    <p:sldLayoutId id="2147483748" r:id="rId10"/>
    <p:sldLayoutId id="2147483749" r:id="rId11"/>
    <p:sldLayoutId id="2147483750"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www.kaggle.com/datasets/hearfool/vggface2/data" TargetMode="Externa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mysarahmadbhat/airline-passenger-satisfaction/data"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datasets/teejmahal20/airline-passenger-satisfaction/dat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230096" y="5295827"/>
            <a:ext cx="10122594" cy="923330"/>
          </a:xfrm>
          <a:prstGeom prst="rect">
            <a:avLst/>
          </a:prstGeom>
          <a:noFill/>
        </p:spPr>
        <p:txBody>
          <a:bodyPr wrap="square" rtlCol="0" anchor="ctr">
            <a:spAutoFit/>
          </a:bodyPr>
          <a:lstStyle/>
          <a:p>
            <a:r>
              <a:rPr lang="en-US" altLang="ko-KR" sz="5400" b="1" dirty="0">
                <a:cs typeface="Arial" pitchFamily="34" charset="0"/>
              </a:rPr>
              <a:t>Airline Survey</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B51C9-3EF5-9E4A-83C0-E245CD93894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4298E31-094A-9E17-60E2-97729860BC4E}"/>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2 - Details</a:t>
            </a:r>
          </a:p>
        </p:txBody>
      </p:sp>
      <p:pic>
        <p:nvPicPr>
          <p:cNvPr id="3" name="Picture 2">
            <a:extLst>
              <a:ext uri="{FF2B5EF4-FFF2-40B4-BE49-F238E27FC236}">
                <a16:creationId xmlns:a16="http://schemas.microsoft.com/office/drawing/2014/main" id="{6E9A4FE4-C7FA-453F-1619-B681F00A990B}"/>
              </a:ext>
            </a:extLst>
          </p:cNvPr>
          <p:cNvPicPr>
            <a:picLocks noChangeAspect="1"/>
          </p:cNvPicPr>
          <p:nvPr/>
        </p:nvPicPr>
        <p:blipFill>
          <a:blip r:embed="rId2"/>
          <a:stretch>
            <a:fillRect/>
          </a:stretch>
        </p:blipFill>
        <p:spPr>
          <a:xfrm>
            <a:off x="1498623" y="1234689"/>
            <a:ext cx="2735186" cy="3472063"/>
          </a:xfrm>
          <a:prstGeom prst="rect">
            <a:avLst/>
          </a:prstGeom>
        </p:spPr>
      </p:pic>
      <p:pic>
        <p:nvPicPr>
          <p:cNvPr id="4" name="Picture 3">
            <a:extLst>
              <a:ext uri="{FF2B5EF4-FFF2-40B4-BE49-F238E27FC236}">
                <a16:creationId xmlns:a16="http://schemas.microsoft.com/office/drawing/2014/main" id="{2DAC79F7-C04A-7A9D-6FD4-0BCC5CFDA42E}"/>
              </a:ext>
            </a:extLst>
          </p:cNvPr>
          <p:cNvPicPr>
            <a:picLocks noChangeAspect="1"/>
          </p:cNvPicPr>
          <p:nvPr/>
        </p:nvPicPr>
        <p:blipFill>
          <a:blip r:embed="rId3"/>
          <a:stretch>
            <a:fillRect/>
          </a:stretch>
        </p:blipFill>
        <p:spPr>
          <a:xfrm>
            <a:off x="4132037" y="1109562"/>
            <a:ext cx="2886090" cy="3683818"/>
          </a:xfrm>
          <a:prstGeom prst="rect">
            <a:avLst/>
          </a:prstGeom>
        </p:spPr>
      </p:pic>
      <p:pic>
        <p:nvPicPr>
          <p:cNvPr id="5" name="Picture 4">
            <a:extLst>
              <a:ext uri="{FF2B5EF4-FFF2-40B4-BE49-F238E27FC236}">
                <a16:creationId xmlns:a16="http://schemas.microsoft.com/office/drawing/2014/main" id="{A8A26B73-7570-FFB8-0E9F-61771C041A57}"/>
              </a:ext>
            </a:extLst>
          </p:cNvPr>
          <p:cNvPicPr>
            <a:picLocks noChangeAspect="1"/>
          </p:cNvPicPr>
          <p:nvPr/>
        </p:nvPicPr>
        <p:blipFill>
          <a:blip r:embed="rId4"/>
          <a:stretch>
            <a:fillRect/>
          </a:stretch>
        </p:blipFill>
        <p:spPr>
          <a:xfrm>
            <a:off x="7018127" y="1109562"/>
            <a:ext cx="2521269" cy="2981401"/>
          </a:xfrm>
          <a:prstGeom prst="rect">
            <a:avLst/>
          </a:prstGeom>
        </p:spPr>
      </p:pic>
      <p:pic>
        <p:nvPicPr>
          <p:cNvPr id="8" name="Picture 7">
            <a:extLst>
              <a:ext uri="{FF2B5EF4-FFF2-40B4-BE49-F238E27FC236}">
                <a16:creationId xmlns:a16="http://schemas.microsoft.com/office/drawing/2014/main" id="{035133D5-6139-CB32-673C-A5B297918447}"/>
              </a:ext>
            </a:extLst>
          </p:cNvPr>
          <p:cNvPicPr>
            <a:picLocks noChangeAspect="1"/>
          </p:cNvPicPr>
          <p:nvPr/>
        </p:nvPicPr>
        <p:blipFill>
          <a:blip r:embed="rId5"/>
          <a:stretch>
            <a:fillRect/>
          </a:stretch>
        </p:blipFill>
        <p:spPr>
          <a:xfrm>
            <a:off x="7018127" y="4091515"/>
            <a:ext cx="3886201" cy="2676488"/>
          </a:xfrm>
          <a:prstGeom prst="rect">
            <a:avLst/>
          </a:prstGeom>
        </p:spPr>
      </p:pic>
    </p:spTree>
    <p:extLst>
      <p:ext uri="{BB962C8B-B14F-4D97-AF65-F5344CB8AC3E}">
        <p14:creationId xmlns:p14="http://schemas.microsoft.com/office/powerpoint/2010/main" val="270794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64E7-AE51-EEEE-2C14-7C4E1CAE0E1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ECB6B1-B35F-0067-D94A-A4794B97BD4E}"/>
              </a:ext>
            </a:extLst>
          </p:cNvPr>
          <p:cNvSpPr>
            <a:spLocks noGrp="1"/>
          </p:cNvSpPr>
          <p:nvPr>
            <p:ph type="body" sz="quarter" idx="10"/>
          </p:nvPr>
        </p:nvSpPr>
        <p:spPr/>
        <p:txBody>
          <a:bodyPr>
            <a:normAutofit fontScale="40000" lnSpcReduction="20000"/>
          </a:bodyPr>
          <a:lstStyle/>
          <a:p>
            <a:r>
              <a:rPr lang="en-US" b="1" dirty="0"/>
              <a:t>Airline Survey </a:t>
            </a:r>
          </a:p>
          <a:p>
            <a:r>
              <a:rPr lang="en-US" b="1" dirty="0"/>
              <a:t>Dataset 3 - Image</a:t>
            </a:r>
          </a:p>
        </p:txBody>
      </p:sp>
      <p:sp>
        <p:nvSpPr>
          <p:cNvPr id="5" name="TextBox 4">
            <a:extLst>
              <a:ext uri="{FF2B5EF4-FFF2-40B4-BE49-F238E27FC236}">
                <a16:creationId xmlns:a16="http://schemas.microsoft.com/office/drawing/2014/main" id="{C344A6E1-1E4F-1D37-6F6D-EA8935600347}"/>
              </a:ext>
            </a:extLst>
          </p:cNvPr>
          <p:cNvSpPr txBox="1"/>
          <p:nvPr/>
        </p:nvSpPr>
        <p:spPr>
          <a:xfrm>
            <a:off x="1425388" y="5244353"/>
            <a:ext cx="7891867" cy="646331"/>
          </a:xfrm>
          <a:prstGeom prst="rect">
            <a:avLst/>
          </a:prstGeom>
          <a:noFill/>
        </p:spPr>
        <p:txBody>
          <a:bodyPr wrap="square" rtlCol="0">
            <a:spAutoFit/>
          </a:bodyPr>
          <a:lstStyle/>
          <a:p>
            <a:r>
              <a:rPr lang="en-AE" dirty="0"/>
              <a:t>Source: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https://www.kaggle.com/datasets/hearfool/vggface2/data</a:t>
            </a:r>
            <a:endParaRPr lang="en-AE" u="sng" kern="100" dirty="0">
              <a:solidFill>
                <a:srgbClr val="467886"/>
              </a:solidFill>
              <a:latin typeface="Aptos" panose="020B0004020202020204" pitchFamily="34" charset="0"/>
              <a:ea typeface="Aptos" panose="020B0004020202020204" pitchFamily="34" charset="0"/>
              <a:cs typeface="Arial" panose="020B0604020202020204" pitchFamily="34" charset="0"/>
            </a:endParaRPr>
          </a:p>
          <a:p>
            <a:endParaRPr lang="en-AE"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descr="A person smiling at camera&#10;&#10;Description automatically generated">
            <a:extLst>
              <a:ext uri="{FF2B5EF4-FFF2-40B4-BE49-F238E27FC236}">
                <a16:creationId xmlns:a16="http://schemas.microsoft.com/office/drawing/2014/main" id="{52B564C8-FC8F-7757-8BC5-C583DD40A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397" y="1879582"/>
            <a:ext cx="1823257" cy="2027789"/>
          </a:xfrm>
          <a:prstGeom prst="rect">
            <a:avLst/>
          </a:prstGeom>
        </p:spPr>
      </p:pic>
      <p:pic>
        <p:nvPicPr>
          <p:cNvPr id="7" name="Picture 6">
            <a:extLst>
              <a:ext uri="{FF2B5EF4-FFF2-40B4-BE49-F238E27FC236}">
                <a16:creationId xmlns:a16="http://schemas.microsoft.com/office/drawing/2014/main" id="{236A19BE-D0EB-1C34-838E-E4B5DB72AAB2}"/>
              </a:ext>
            </a:extLst>
          </p:cNvPr>
          <p:cNvPicPr>
            <a:picLocks noChangeAspect="1"/>
          </p:cNvPicPr>
          <p:nvPr/>
        </p:nvPicPr>
        <p:blipFill>
          <a:blip r:embed="rId4"/>
          <a:stretch>
            <a:fillRect/>
          </a:stretch>
        </p:blipFill>
        <p:spPr>
          <a:xfrm>
            <a:off x="4822977" y="2055771"/>
            <a:ext cx="1028700" cy="1155700"/>
          </a:xfrm>
          <a:prstGeom prst="rect">
            <a:avLst/>
          </a:prstGeom>
        </p:spPr>
      </p:pic>
      <p:pic>
        <p:nvPicPr>
          <p:cNvPr id="8" name="Picture 7">
            <a:extLst>
              <a:ext uri="{FF2B5EF4-FFF2-40B4-BE49-F238E27FC236}">
                <a16:creationId xmlns:a16="http://schemas.microsoft.com/office/drawing/2014/main" id="{720E9BD8-1A1C-F327-8028-3F403397B1B9}"/>
              </a:ext>
            </a:extLst>
          </p:cNvPr>
          <p:cNvPicPr>
            <a:picLocks noChangeAspect="1"/>
          </p:cNvPicPr>
          <p:nvPr/>
        </p:nvPicPr>
        <p:blipFill>
          <a:blip r:embed="rId5"/>
          <a:stretch>
            <a:fillRect/>
          </a:stretch>
        </p:blipFill>
        <p:spPr>
          <a:xfrm>
            <a:off x="6096000" y="2042576"/>
            <a:ext cx="1498600" cy="1701800"/>
          </a:xfrm>
          <a:prstGeom prst="rect">
            <a:avLst/>
          </a:prstGeom>
        </p:spPr>
      </p:pic>
      <p:pic>
        <p:nvPicPr>
          <p:cNvPr id="9" name="Picture 8">
            <a:extLst>
              <a:ext uri="{FF2B5EF4-FFF2-40B4-BE49-F238E27FC236}">
                <a16:creationId xmlns:a16="http://schemas.microsoft.com/office/drawing/2014/main" id="{5EA08E67-B914-45FB-42AE-37E41D5B8A13}"/>
              </a:ext>
            </a:extLst>
          </p:cNvPr>
          <p:cNvPicPr>
            <a:picLocks noChangeAspect="1"/>
          </p:cNvPicPr>
          <p:nvPr/>
        </p:nvPicPr>
        <p:blipFill>
          <a:blip r:embed="rId6"/>
          <a:stretch>
            <a:fillRect/>
          </a:stretch>
        </p:blipFill>
        <p:spPr>
          <a:xfrm>
            <a:off x="7838923" y="1840312"/>
            <a:ext cx="2082800" cy="2387600"/>
          </a:xfrm>
          <a:prstGeom prst="rect">
            <a:avLst/>
          </a:prstGeom>
        </p:spPr>
      </p:pic>
    </p:spTree>
    <p:extLst>
      <p:ext uri="{BB962C8B-B14F-4D97-AF65-F5344CB8AC3E}">
        <p14:creationId xmlns:p14="http://schemas.microsoft.com/office/powerpoint/2010/main" val="3884012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AA1D1C1A-4426-4C04-8356-90E1F9F618A8}"/>
              </a:ext>
            </a:extLst>
          </p:cNvPr>
          <p:cNvSpPr>
            <a:spLocks noChangeArrowheads="1"/>
          </p:cNvSpPr>
          <p:nvPr/>
        </p:nvSpPr>
        <p:spPr bwMode="auto">
          <a:xfrm>
            <a:off x="0" y="2980276"/>
            <a:ext cx="12192000"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3" name="Rounded Rectangle 13">
            <a:extLst>
              <a:ext uri="{FF2B5EF4-FFF2-40B4-BE49-F238E27FC236}">
                <a16:creationId xmlns:a16="http://schemas.microsoft.com/office/drawing/2014/main" id="{0EC45A9B-DCA6-4F2D-9CBD-1BCF8D9E5336}"/>
              </a:ext>
            </a:extLst>
          </p:cNvPr>
          <p:cNvSpPr/>
          <p:nvPr/>
        </p:nvSpPr>
        <p:spPr>
          <a:xfrm>
            <a:off x="347968"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
            <a:extLst>
              <a:ext uri="{FF2B5EF4-FFF2-40B4-BE49-F238E27FC236}">
                <a16:creationId xmlns:a16="http://schemas.microsoft.com/office/drawing/2014/main" id="{1A5C037A-DD2B-45E3-9EC7-4FA8C94C91BE}"/>
              </a:ext>
            </a:extLst>
          </p:cNvPr>
          <p:cNvSpPr/>
          <p:nvPr/>
        </p:nvSpPr>
        <p:spPr>
          <a:xfrm>
            <a:off x="347969"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Rounded Rectangle 15">
            <a:extLst>
              <a:ext uri="{FF2B5EF4-FFF2-40B4-BE49-F238E27FC236}">
                <a16:creationId xmlns:a16="http://schemas.microsoft.com/office/drawing/2014/main" id="{1E054746-7E08-42F1-AB0D-26E8B5DA92DE}"/>
              </a:ext>
            </a:extLst>
          </p:cNvPr>
          <p:cNvSpPr/>
          <p:nvPr/>
        </p:nvSpPr>
        <p:spPr>
          <a:xfrm>
            <a:off x="620092" y="5267763"/>
            <a:ext cx="1339816" cy="288032"/>
          </a:xfrm>
          <a:prstGeom prst="roundRect">
            <a:avLst>
              <a:gd name="adj" fmla="val 17769"/>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1 &amp; 2</a:t>
            </a:r>
            <a:endParaRPr lang="ko-KR" altLang="en-US" sz="1600" b="1" dirty="0"/>
          </a:p>
        </p:txBody>
      </p:sp>
      <p:sp>
        <p:nvSpPr>
          <p:cNvPr id="2" name="Text Placeholder 1"/>
          <p:cNvSpPr>
            <a:spLocks noGrp="1"/>
          </p:cNvSpPr>
          <p:nvPr>
            <p:ph type="body" sz="quarter" idx="10"/>
          </p:nvPr>
        </p:nvSpPr>
        <p:spPr/>
        <p:txBody>
          <a:bodyPr>
            <a:normAutofit fontScale="92500" lnSpcReduction="10000"/>
          </a:bodyPr>
          <a:lstStyle/>
          <a:p>
            <a:r>
              <a:rPr lang="en-US" dirty="0"/>
              <a:t>Project Timelines</a:t>
            </a:r>
          </a:p>
        </p:txBody>
      </p:sp>
      <p:sp>
        <p:nvSpPr>
          <p:cNvPr id="4" name="Rounded Rectangle 4">
            <a:extLst>
              <a:ext uri="{FF2B5EF4-FFF2-40B4-BE49-F238E27FC236}">
                <a16:creationId xmlns:a16="http://schemas.microsoft.com/office/drawing/2014/main" id="{11B6643E-BD4F-4816-A558-1C0FF439CCDC}"/>
              </a:ext>
            </a:extLst>
          </p:cNvPr>
          <p:cNvSpPr/>
          <p:nvPr/>
        </p:nvSpPr>
        <p:spPr>
          <a:xfrm>
            <a:off x="2448129" y="1707696"/>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8">
            <a:extLst>
              <a:ext uri="{FF2B5EF4-FFF2-40B4-BE49-F238E27FC236}">
                <a16:creationId xmlns:a16="http://schemas.microsoft.com/office/drawing/2014/main" id="{8704DD7E-3EBA-40BC-A369-0DFF4A82B8C8}"/>
              </a:ext>
            </a:extLst>
          </p:cNvPr>
          <p:cNvSpPr/>
          <p:nvPr/>
        </p:nvSpPr>
        <p:spPr>
          <a:xfrm>
            <a:off x="2448131" y="1630357"/>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6">
            <a:extLst>
              <a:ext uri="{FF2B5EF4-FFF2-40B4-BE49-F238E27FC236}">
                <a16:creationId xmlns:a16="http://schemas.microsoft.com/office/drawing/2014/main" id="{58FDC561-B30F-4A44-87B4-A0C4B7A83534}"/>
              </a:ext>
            </a:extLst>
          </p:cNvPr>
          <p:cNvSpPr/>
          <p:nvPr/>
        </p:nvSpPr>
        <p:spPr>
          <a:xfrm>
            <a:off x="2720254" y="5262431"/>
            <a:ext cx="1339816" cy="288032"/>
          </a:xfrm>
          <a:prstGeom prst="roundRect">
            <a:avLst>
              <a:gd name="adj" fmla="val 17769"/>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3 &amp; 4</a:t>
            </a:r>
            <a:endParaRPr lang="ko-KR" altLang="en-US" sz="1600" b="1" dirty="0"/>
          </a:p>
        </p:txBody>
      </p:sp>
      <p:sp>
        <p:nvSpPr>
          <p:cNvPr id="7" name="Rounded Rectangle 7">
            <a:extLst>
              <a:ext uri="{FF2B5EF4-FFF2-40B4-BE49-F238E27FC236}">
                <a16:creationId xmlns:a16="http://schemas.microsoft.com/office/drawing/2014/main" id="{016EE6CC-DD3A-4E18-8707-C8B0DE155833}"/>
              </a:ext>
            </a:extLst>
          </p:cNvPr>
          <p:cNvSpPr/>
          <p:nvPr/>
        </p:nvSpPr>
        <p:spPr>
          <a:xfrm>
            <a:off x="4564975"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ounded Rectangle 8">
            <a:extLst>
              <a:ext uri="{FF2B5EF4-FFF2-40B4-BE49-F238E27FC236}">
                <a16:creationId xmlns:a16="http://schemas.microsoft.com/office/drawing/2014/main" id="{9338C416-02D7-4749-86BF-B54FCC87BD57}"/>
              </a:ext>
            </a:extLst>
          </p:cNvPr>
          <p:cNvSpPr/>
          <p:nvPr/>
        </p:nvSpPr>
        <p:spPr>
          <a:xfrm>
            <a:off x="4564977"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ounded Rectangle 9">
            <a:extLst>
              <a:ext uri="{FF2B5EF4-FFF2-40B4-BE49-F238E27FC236}">
                <a16:creationId xmlns:a16="http://schemas.microsoft.com/office/drawing/2014/main" id="{0A833B9A-BB6B-45A8-B1D6-EACFD077E0FF}"/>
              </a:ext>
            </a:extLst>
          </p:cNvPr>
          <p:cNvSpPr/>
          <p:nvPr/>
        </p:nvSpPr>
        <p:spPr>
          <a:xfrm>
            <a:off x="4837100" y="5267763"/>
            <a:ext cx="1339816" cy="288032"/>
          </a:xfrm>
          <a:prstGeom prst="roundRect">
            <a:avLst>
              <a:gd name="adj" fmla="val 17769"/>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4 &amp; 5</a:t>
            </a:r>
            <a:endParaRPr lang="ko-KR" altLang="en-US" sz="1600" b="1" dirty="0"/>
          </a:p>
        </p:txBody>
      </p:sp>
      <p:sp>
        <p:nvSpPr>
          <p:cNvPr id="10" name="Rounded Rectangle 10">
            <a:extLst>
              <a:ext uri="{FF2B5EF4-FFF2-40B4-BE49-F238E27FC236}">
                <a16:creationId xmlns:a16="http://schemas.microsoft.com/office/drawing/2014/main" id="{4F0BC413-0667-4BFF-AC85-A34314195F2F}"/>
              </a:ext>
            </a:extLst>
          </p:cNvPr>
          <p:cNvSpPr/>
          <p:nvPr/>
        </p:nvSpPr>
        <p:spPr>
          <a:xfrm>
            <a:off x="6672947"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ounded Rectangle 8">
            <a:extLst>
              <a:ext uri="{FF2B5EF4-FFF2-40B4-BE49-F238E27FC236}">
                <a16:creationId xmlns:a16="http://schemas.microsoft.com/office/drawing/2014/main" id="{3139A3D6-F5A9-476A-AEFA-D01CC102FB09}"/>
              </a:ext>
            </a:extLst>
          </p:cNvPr>
          <p:cNvSpPr/>
          <p:nvPr/>
        </p:nvSpPr>
        <p:spPr>
          <a:xfrm>
            <a:off x="6672949"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ounded Rectangle 12">
            <a:extLst>
              <a:ext uri="{FF2B5EF4-FFF2-40B4-BE49-F238E27FC236}">
                <a16:creationId xmlns:a16="http://schemas.microsoft.com/office/drawing/2014/main" id="{4D47FA64-40F5-4623-816B-FC4EF5EB434E}"/>
              </a:ext>
            </a:extLst>
          </p:cNvPr>
          <p:cNvSpPr/>
          <p:nvPr/>
        </p:nvSpPr>
        <p:spPr>
          <a:xfrm>
            <a:off x="6945072" y="5267763"/>
            <a:ext cx="1339816" cy="288032"/>
          </a:xfrm>
          <a:prstGeom prst="roundRect">
            <a:avLst>
              <a:gd name="adj" fmla="val 17769"/>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6 &amp; 7</a:t>
            </a:r>
            <a:endParaRPr lang="ko-KR" altLang="en-US" sz="1600" b="1" dirty="0"/>
          </a:p>
        </p:txBody>
      </p:sp>
      <p:grpSp>
        <p:nvGrpSpPr>
          <p:cNvPr id="16" name="Group 15">
            <a:extLst>
              <a:ext uri="{FF2B5EF4-FFF2-40B4-BE49-F238E27FC236}">
                <a16:creationId xmlns:a16="http://schemas.microsoft.com/office/drawing/2014/main" id="{00848688-BE91-4A7D-B0EB-9626281A67A5}"/>
              </a:ext>
            </a:extLst>
          </p:cNvPr>
          <p:cNvGrpSpPr/>
          <p:nvPr/>
        </p:nvGrpSpPr>
        <p:grpSpPr>
          <a:xfrm>
            <a:off x="471545" y="2410829"/>
            <a:ext cx="1628973" cy="2232942"/>
            <a:chOff x="808890" y="3646109"/>
            <a:chExt cx="1422759" cy="2232942"/>
          </a:xfrm>
          <a:noFill/>
        </p:grpSpPr>
        <p:sp>
          <p:nvSpPr>
            <p:cNvPr id="17" name="TextBox 16">
              <a:extLst>
                <a:ext uri="{FF2B5EF4-FFF2-40B4-BE49-F238E27FC236}">
                  <a16:creationId xmlns:a16="http://schemas.microsoft.com/office/drawing/2014/main" id="{C7EE9766-4291-42D6-859A-049F1F036B21}"/>
                </a:ext>
              </a:extLst>
            </p:cNvPr>
            <p:cNvSpPr txBox="1"/>
            <p:nvPr/>
          </p:nvSpPr>
          <p:spPr>
            <a:xfrm>
              <a:off x="819822" y="3646109"/>
              <a:ext cx="1411827" cy="461665"/>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Project Direction and Questions </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D3E7C145-71A0-4FA0-9FC0-6D8EB7EC5A0C}"/>
                </a:ext>
              </a:extLst>
            </p:cNvPr>
            <p:cNvSpPr txBox="1"/>
            <p:nvPr/>
          </p:nvSpPr>
          <p:spPr>
            <a:xfrm>
              <a:off x="808890" y="4124725"/>
              <a:ext cx="1411827" cy="1754326"/>
            </a:xfrm>
            <a:prstGeom prst="rect">
              <a:avLst/>
            </a:prstGeom>
            <a:grpFill/>
          </p:spPr>
          <p:txBody>
            <a:bodyPr wrap="square" rtlCol="0">
              <a:spAutoFit/>
            </a:bodyPr>
            <a:lstStyle/>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Define clear objectives and hypotheses (e.g., key factors influencing satisfaction).</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Complete initial exploratory data analysis and problem identification.</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7072DBC-8025-4D6C-BFB1-40432453A23F}"/>
              </a:ext>
            </a:extLst>
          </p:cNvPr>
          <p:cNvGrpSpPr/>
          <p:nvPr/>
        </p:nvGrpSpPr>
        <p:grpSpPr>
          <a:xfrm>
            <a:off x="4689979" y="2445972"/>
            <a:ext cx="1616458" cy="2444877"/>
            <a:chOff x="812133" y="3681252"/>
            <a:chExt cx="1411828" cy="2444877"/>
          </a:xfrm>
          <a:noFill/>
        </p:grpSpPr>
        <p:sp>
          <p:nvSpPr>
            <p:cNvPr id="20" name="TextBox 19">
              <a:extLst>
                <a:ext uri="{FF2B5EF4-FFF2-40B4-BE49-F238E27FC236}">
                  <a16:creationId xmlns:a16="http://schemas.microsoft.com/office/drawing/2014/main" id="{29F96001-17D0-49A5-B68A-98E9D9632C36}"/>
                </a:ext>
              </a:extLst>
            </p:cNvPr>
            <p:cNvSpPr txBox="1"/>
            <p:nvPr/>
          </p:nvSpPr>
          <p:spPr>
            <a:xfrm>
              <a:off x="812133" y="3681252"/>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Clustering</a:t>
              </a:r>
              <a:endParaRPr lang="ko-KR" altLang="en-US" sz="12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AE35A733-C71C-4212-8A86-731DA887531B}"/>
                </a:ext>
              </a:extLst>
            </p:cNvPr>
            <p:cNvSpPr txBox="1"/>
            <p:nvPr/>
          </p:nvSpPr>
          <p:spPr>
            <a:xfrm>
              <a:off x="812134" y="4187137"/>
              <a:ext cx="1411827" cy="1938992"/>
            </a:xfrm>
            <a:prstGeom prst="rect">
              <a:avLst/>
            </a:prstGeom>
            <a:grpFill/>
          </p:spPr>
          <p:txBody>
            <a:bodyPr wrap="square" rtlCol="0">
              <a:spAutoFit/>
            </a:bodyPr>
            <a:lstStyle/>
            <a:p>
              <a:pPr marL="56"/>
              <a:r>
                <a:rPr lang="en-US" sz="1200" kern="100" dirty="0">
                  <a:effectLst/>
                  <a:latin typeface="Arial" panose="020B0604020202020204" pitchFamily="34" charset="0"/>
                  <a:ea typeface="Aptos" panose="020B0004020202020204" pitchFamily="34" charset="0"/>
                  <a:cs typeface="Arial" panose="020B0604020202020204" pitchFamily="34" charset="0"/>
                </a:rPr>
                <a:t>Use clustering algorithms (e.g., K-Means) to segment passengers based on similar characteristics and satisfaction levels.</a:t>
              </a:r>
              <a:endParaRPr lang="en-AE" sz="1200" kern="100" dirty="0">
                <a:effectLst/>
                <a:latin typeface="Arial" panose="020B0604020202020204" pitchFamily="34" charset="0"/>
                <a:ea typeface="Aptos" panose="020B0004020202020204" pitchFamily="34" charset="0"/>
                <a:cs typeface="Arial" panose="020B0604020202020204" pitchFamily="34" charset="0"/>
              </a:endParaRPr>
            </a:p>
            <a:p>
              <a:pPr marL="56"/>
              <a:r>
                <a:rPr lang="en-US" sz="1200" kern="100" dirty="0">
                  <a:effectLst/>
                  <a:latin typeface="Arial" panose="020B0604020202020204" pitchFamily="34" charset="0"/>
                  <a:ea typeface="Aptos" panose="020B0004020202020204" pitchFamily="34" charset="0"/>
                  <a:cs typeface="Arial" panose="020B0604020202020204" pitchFamily="34" charset="0"/>
                </a:rPr>
                <a:t>Evaluate clustering results using silhouette scores.</a:t>
              </a:r>
              <a:endParaRPr lang="en-AE" sz="1200" kern="100" dirty="0">
                <a:effectLst/>
                <a:latin typeface="Arial" panose="020B0604020202020204" pitchFamily="34" charset="0"/>
                <a:ea typeface="Aptos" panose="020B00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E0ECFB69-38A5-49A6-B7D8-577A9486BB3A}"/>
              </a:ext>
            </a:extLst>
          </p:cNvPr>
          <p:cNvGrpSpPr/>
          <p:nvPr/>
        </p:nvGrpSpPr>
        <p:grpSpPr>
          <a:xfrm>
            <a:off x="6806754" y="2410829"/>
            <a:ext cx="1616457" cy="2711430"/>
            <a:chOff x="819822" y="3646109"/>
            <a:chExt cx="1411827" cy="2711430"/>
          </a:xfrm>
          <a:noFill/>
        </p:grpSpPr>
        <p:sp>
          <p:nvSpPr>
            <p:cNvPr id="23" name="TextBox 22">
              <a:extLst>
                <a:ext uri="{FF2B5EF4-FFF2-40B4-BE49-F238E27FC236}">
                  <a16:creationId xmlns:a16="http://schemas.microsoft.com/office/drawing/2014/main" id="{7E78A8FC-2D93-41AB-9F25-2E2F0020DB65}"/>
                </a:ext>
              </a:extLst>
            </p:cNvPr>
            <p:cNvSpPr txBox="1"/>
            <p:nvPr/>
          </p:nvSpPr>
          <p:spPr>
            <a:xfrm>
              <a:off x="819822" y="3646109"/>
              <a:ext cx="1411827" cy="461665"/>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Baseline Training and Evaluation </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6C804A2D-2D0A-4CBC-A17E-C20D10A47806}"/>
                </a:ext>
              </a:extLst>
            </p:cNvPr>
            <p:cNvSpPr txBox="1"/>
            <p:nvPr/>
          </p:nvSpPr>
          <p:spPr>
            <a:xfrm>
              <a:off x="819822" y="4233881"/>
              <a:ext cx="1411827" cy="2123658"/>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Train three machine learning models: Decision Tree, K-Nearest Neighbors (KNN), and Naive Bayes for classification.</a:t>
              </a:r>
            </a:p>
            <a:p>
              <a:r>
                <a:rPr lang="en-US" altLang="ko-KR" sz="1200" dirty="0">
                  <a:solidFill>
                    <a:schemeClr val="tx1">
                      <a:lumMod val="75000"/>
                      <a:lumOff val="25000"/>
                    </a:schemeClr>
                  </a:solidFill>
                  <a:cs typeface="Arial" pitchFamily="34" charset="0"/>
                </a:rPr>
                <a:t>Evaluate models using accuracy, precision, recall, and F1-score.</a:t>
              </a:r>
              <a:endParaRPr lang="ko-KR" altLang="en-US" sz="1200" dirty="0">
                <a:solidFill>
                  <a:schemeClr val="tx1">
                    <a:lumMod val="75000"/>
                    <a:lumOff val="25000"/>
                  </a:schemeClr>
                </a:solidFill>
                <a:cs typeface="Arial" pitchFamily="34" charset="0"/>
              </a:endParaRPr>
            </a:p>
          </p:txBody>
        </p:sp>
      </p:grpSp>
      <p:sp>
        <p:nvSpPr>
          <p:cNvPr id="28" name="직사각형 113">
            <a:extLst>
              <a:ext uri="{FF2B5EF4-FFF2-40B4-BE49-F238E27FC236}">
                <a16:creationId xmlns:a16="http://schemas.microsoft.com/office/drawing/2014/main" id="{4794DE31-9EA4-4906-9500-7616D82B8F66}"/>
              </a:ext>
            </a:extLst>
          </p:cNvPr>
          <p:cNvSpPr>
            <a:spLocks noChangeArrowheads="1"/>
          </p:cNvSpPr>
          <p:nvPr/>
        </p:nvSpPr>
        <p:spPr bwMode="auto">
          <a:xfrm>
            <a:off x="7165361" y="1727149"/>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R4</a:t>
            </a:r>
            <a:endParaRPr lang="ko-KR" altLang="en-US" sz="2000" dirty="0">
              <a:solidFill>
                <a:schemeClr val="bg1"/>
              </a:solidFill>
            </a:endParaRPr>
          </a:p>
        </p:txBody>
      </p:sp>
      <p:sp>
        <p:nvSpPr>
          <p:cNvPr id="29" name="직사각형 113">
            <a:extLst>
              <a:ext uri="{FF2B5EF4-FFF2-40B4-BE49-F238E27FC236}">
                <a16:creationId xmlns:a16="http://schemas.microsoft.com/office/drawing/2014/main" id="{6B00BD5C-FF4A-4120-B30E-7E2D8F29458C}"/>
              </a:ext>
            </a:extLst>
          </p:cNvPr>
          <p:cNvSpPr>
            <a:spLocks noChangeArrowheads="1"/>
          </p:cNvSpPr>
          <p:nvPr/>
        </p:nvSpPr>
        <p:spPr bwMode="auto">
          <a:xfrm>
            <a:off x="5057389" y="1736663"/>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R3</a:t>
            </a:r>
            <a:endParaRPr lang="ko-KR" altLang="en-US" sz="2000" dirty="0">
              <a:solidFill>
                <a:schemeClr val="bg1"/>
              </a:solidFill>
            </a:endParaRPr>
          </a:p>
        </p:txBody>
      </p:sp>
      <p:sp>
        <p:nvSpPr>
          <p:cNvPr id="30" name="직사각형 113">
            <a:extLst>
              <a:ext uri="{FF2B5EF4-FFF2-40B4-BE49-F238E27FC236}">
                <a16:creationId xmlns:a16="http://schemas.microsoft.com/office/drawing/2014/main" id="{F0D9B189-065B-4A04-8961-86E1220A6F4F}"/>
              </a:ext>
            </a:extLst>
          </p:cNvPr>
          <p:cNvSpPr>
            <a:spLocks noChangeArrowheads="1"/>
          </p:cNvSpPr>
          <p:nvPr/>
        </p:nvSpPr>
        <p:spPr bwMode="auto">
          <a:xfrm>
            <a:off x="2940543" y="1736663"/>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R2</a:t>
            </a:r>
            <a:endParaRPr lang="ko-KR" altLang="en-US" sz="2000" dirty="0">
              <a:solidFill>
                <a:schemeClr val="bg1"/>
              </a:solidFill>
            </a:endParaRPr>
          </a:p>
        </p:txBody>
      </p:sp>
      <p:sp>
        <p:nvSpPr>
          <p:cNvPr id="31" name="직사각형 113">
            <a:extLst>
              <a:ext uri="{FF2B5EF4-FFF2-40B4-BE49-F238E27FC236}">
                <a16:creationId xmlns:a16="http://schemas.microsoft.com/office/drawing/2014/main" id="{65E7E665-3D1A-499A-99E1-4DD96461950F}"/>
              </a:ext>
            </a:extLst>
          </p:cNvPr>
          <p:cNvSpPr>
            <a:spLocks noChangeArrowheads="1"/>
          </p:cNvSpPr>
          <p:nvPr/>
        </p:nvSpPr>
        <p:spPr bwMode="auto">
          <a:xfrm>
            <a:off x="840381" y="1721817"/>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R1</a:t>
            </a:r>
            <a:endParaRPr lang="ko-KR" altLang="en-US" sz="2000" dirty="0">
              <a:solidFill>
                <a:schemeClr val="bg1"/>
              </a:solidFill>
            </a:endParaRPr>
          </a:p>
        </p:txBody>
      </p:sp>
      <p:grpSp>
        <p:nvGrpSpPr>
          <p:cNvPr id="25" name="Group 24">
            <a:extLst>
              <a:ext uri="{FF2B5EF4-FFF2-40B4-BE49-F238E27FC236}">
                <a16:creationId xmlns:a16="http://schemas.microsoft.com/office/drawing/2014/main" id="{556D98AA-512C-4DFF-A953-7C24609C6A72}"/>
              </a:ext>
            </a:extLst>
          </p:cNvPr>
          <p:cNvGrpSpPr/>
          <p:nvPr/>
        </p:nvGrpSpPr>
        <p:grpSpPr>
          <a:xfrm>
            <a:off x="2580003" y="2410829"/>
            <a:ext cx="1618389" cy="2422892"/>
            <a:chOff x="818135" y="3646109"/>
            <a:chExt cx="1413514" cy="2422892"/>
          </a:xfrm>
          <a:noFill/>
        </p:grpSpPr>
        <p:sp>
          <p:nvSpPr>
            <p:cNvPr id="26" name="TextBox 25">
              <a:extLst>
                <a:ext uri="{FF2B5EF4-FFF2-40B4-BE49-F238E27FC236}">
                  <a16:creationId xmlns:a16="http://schemas.microsoft.com/office/drawing/2014/main" id="{BF88EC9D-65A0-4A68-9D8A-51F1FB92EFAE}"/>
                </a:ext>
              </a:extLst>
            </p:cNvPr>
            <p:cNvSpPr txBox="1"/>
            <p:nvPr/>
          </p:nvSpPr>
          <p:spPr>
            <a:xfrm>
              <a:off x="819822" y="3646109"/>
              <a:ext cx="1411827" cy="461665"/>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Data Analysis and Preprocessing </a:t>
              </a:r>
              <a:endParaRPr lang="ko-KR" altLang="en-US" sz="1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993E1904-5176-4A2A-9270-7A0767FA657E}"/>
                </a:ext>
              </a:extLst>
            </p:cNvPr>
            <p:cNvSpPr txBox="1"/>
            <p:nvPr/>
          </p:nvSpPr>
          <p:spPr>
            <a:xfrm>
              <a:off x="818135" y="4222342"/>
              <a:ext cx="1411827" cy="1846659"/>
            </a:xfrm>
            <a:prstGeom prst="rect">
              <a:avLst/>
            </a:prstGeom>
            <a:grpFill/>
          </p:spPr>
          <p:txBody>
            <a:bodyPr wrap="square" rtlCol="0">
              <a:spAutoFit/>
            </a:bodyPr>
            <a:lstStyle/>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Perform data cleaning, handling missing values, and transformation of features.</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a:p>
              <a:r>
                <a:rPr lang="en-US" sz="1200" dirty="0">
                  <a:effectLst/>
                  <a:latin typeface="Aptos" panose="020B0004020202020204" pitchFamily="34" charset="0"/>
                  <a:ea typeface="Aptos" panose="020B0004020202020204" pitchFamily="34" charset="0"/>
                  <a:cs typeface="Arial" panose="020B0604020202020204" pitchFamily="34" charset="0"/>
                </a:rPr>
                <a:t>Visualize relationships and identify important patterns</a:t>
              </a:r>
              <a:r>
                <a:rPr lang="en-AE" dirty="0">
                  <a:effectLst/>
                </a:rPr>
                <a:t> </a:t>
              </a:r>
              <a:endParaRPr lang="ko-KR" altLang="en-US" sz="1200" dirty="0">
                <a:solidFill>
                  <a:schemeClr val="tx1">
                    <a:lumMod val="75000"/>
                    <a:lumOff val="25000"/>
                  </a:schemeClr>
                </a:solidFill>
                <a:cs typeface="Arial" pitchFamily="34" charset="0"/>
              </a:endParaRPr>
            </a:p>
          </p:txBody>
        </p:sp>
      </p:grpSp>
      <p:sp>
        <p:nvSpPr>
          <p:cNvPr id="32" name="Rounded Rectangle 13">
            <a:extLst>
              <a:ext uri="{FF2B5EF4-FFF2-40B4-BE49-F238E27FC236}">
                <a16:creationId xmlns:a16="http://schemas.microsoft.com/office/drawing/2014/main" id="{A8001FC1-2BAC-B4EB-38D2-09B3181043C8}"/>
              </a:ext>
            </a:extLst>
          </p:cNvPr>
          <p:cNvSpPr/>
          <p:nvPr/>
        </p:nvSpPr>
        <p:spPr>
          <a:xfrm>
            <a:off x="8764382" y="1718907"/>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Rounded Rectangle 8">
            <a:extLst>
              <a:ext uri="{FF2B5EF4-FFF2-40B4-BE49-F238E27FC236}">
                <a16:creationId xmlns:a16="http://schemas.microsoft.com/office/drawing/2014/main" id="{603E9C55-397E-2DA6-CFFF-2B4CE8445340}"/>
              </a:ext>
            </a:extLst>
          </p:cNvPr>
          <p:cNvSpPr/>
          <p:nvPr/>
        </p:nvSpPr>
        <p:spPr>
          <a:xfrm>
            <a:off x="8764383" y="1641568"/>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Rounded Rectangle 15">
            <a:extLst>
              <a:ext uri="{FF2B5EF4-FFF2-40B4-BE49-F238E27FC236}">
                <a16:creationId xmlns:a16="http://schemas.microsoft.com/office/drawing/2014/main" id="{6F69999C-06D7-47EC-2D9F-28751AF5DB16}"/>
              </a:ext>
            </a:extLst>
          </p:cNvPr>
          <p:cNvSpPr/>
          <p:nvPr/>
        </p:nvSpPr>
        <p:spPr>
          <a:xfrm>
            <a:off x="9036506" y="5273642"/>
            <a:ext cx="1339816" cy="288032"/>
          </a:xfrm>
          <a:prstGeom prst="roundRect">
            <a:avLst>
              <a:gd name="adj" fmla="val 17769"/>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8 &amp; 9</a:t>
            </a:r>
            <a:endParaRPr lang="ko-KR" altLang="en-US" sz="1600" b="1" dirty="0"/>
          </a:p>
        </p:txBody>
      </p:sp>
      <p:grpSp>
        <p:nvGrpSpPr>
          <p:cNvPr id="35" name="Group 34">
            <a:extLst>
              <a:ext uri="{FF2B5EF4-FFF2-40B4-BE49-F238E27FC236}">
                <a16:creationId xmlns:a16="http://schemas.microsoft.com/office/drawing/2014/main" id="{9C906D01-C641-F6F2-DAC3-D339B5D46AB6}"/>
              </a:ext>
            </a:extLst>
          </p:cNvPr>
          <p:cNvGrpSpPr/>
          <p:nvPr/>
        </p:nvGrpSpPr>
        <p:grpSpPr>
          <a:xfrm>
            <a:off x="8900476" y="2416708"/>
            <a:ext cx="1616457" cy="2243886"/>
            <a:chOff x="819822" y="3646109"/>
            <a:chExt cx="1411827" cy="2243886"/>
          </a:xfrm>
          <a:noFill/>
        </p:grpSpPr>
        <p:sp>
          <p:nvSpPr>
            <p:cNvPr id="36" name="TextBox 35">
              <a:extLst>
                <a:ext uri="{FF2B5EF4-FFF2-40B4-BE49-F238E27FC236}">
                  <a16:creationId xmlns:a16="http://schemas.microsoft.com/office/drawing/2014/main" id="{BF8D14A9-70EE-B037-CADD-887CE70830E2}"/>
                </a:ext>
              </a:extLst>
            </p:cNvPr>
            <p:cNvSpPr txBox="1"/>
            <p:nvPr/>
          </p:nvSpPr>
          <p:spPr>
            <a:xfrm>
              <a:off x="819822" y="3646109"/>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Neural Networks </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7573A338-53F4-3EA2-0A83-5F403375F497}"/>
                </a:ext>
              </a:extLst>
            </p:cNvPr>
            <p:cNvSpPr txBox="1"/>
            <p:nvPr/>
          </p:nvSpPr>
          <p:spPr>
            <a:xfrm>
              <a:off x="819822" y="4228002"/>
              <a:ext cx="1411827" cy="1661993"/>
            </a:xfrm>
            <a:prstGeom prst="rect">
              <a:avLst/>
            </a:prstGeom>
            <a:grpFill/>
          </p:spPr>
          <p:txBody>
            <a:bodyPr wrap="square" rtlCol="0">
              <a:spAutoFit/>
            </a:bodyPr>
            <a:lstStyle/>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Implement Multi-Layer Perceptron (MLP) for satisfaction prediction.</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a:p>
              <a:r>
                <a:rPr lang="en-US" sz="1200" dirty="0">
                  <a:effectLst/>
                  <a:latin typeface="Aptos" panose="020B0004020202020204" pitchFamily="34" charset="0"/>
                  <a:ea typeface="Aptos" panose="020B0004020202020204" pitchFamily="34" charset="0"/>
                  <a:cs typeface="Arial" panose="020B0604020202020204" pitchFamily="34" charset="0"/>
                </a:rPr>
                <a:t>Fine-tune the model and compare its performance with the baseline models</a:t>
              </a:r>
              <a:r>
                <a:rPr lang="en-AE" dirty="0">
                  <a:effectLst/>
                </a:rPr>
                <a:t> </a:t>
              </a:r>
              <a:endParaRPr lang="ko-KR" altLang="en-US" sz="1200" dirty="0">
                <a:solidFill>
                  <a:schemeClr val="tx1">
                    <a:lumMod val="75000"/>
                    <a:lumOff val="25000"/>
                  </a:schemeClr>
                </a:solidFill>
                <a:cs typeface="Arial" pitchFamily="34" charset="0"/>
              </a:endParaRPr>
            </a:p>
          </p:txBody>
        </p:sp>
      </p:grpSp>
      <p:sp>
        <p:nvSpPr>
          <p:cNvPr id="38" name="직사각형 113">
            <a:extLst>
              <a:ext uri="{FF2B5EF4-FFF2-40B4-BE49-F238E27FC236}">
                <a16:creationId xmlns:a16="http://schemas.microsoft.com/office/drawing/2014/main" id="{97B9DE87-5B93-EAC5-57FE-2B978BA536A6}"/>
              </a:ext>
            </a:extLst>
          </p:cNvPr>
          <p:cNvSpPr>
            <a:spLocks noChangeArrowheads="1"/>
          </p:cNvSpPr>
          <p:nvPr/>
        </p:nvSpPr>
        <p:spPr bwMode="auto">
          <a:xfrm>
            <a:off x="9256795" y="1727696"/>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R5</a:t>
            </a:r>
            <a:endParaRPr lang="ko-KR" altLang="en-US" sz="2000" dirty="0">
              <a:solidFill>
                <a:schemeClr val="bg1"/>
              </a:solidFill>
            </a:endParaRPr>
          </a:p>
        </p:txBody>
      </p:sp>
      <p:sp>
        <p:nvSpPr>
          <p:cNvPr id="39" name="TextBox 38">
            <a:extLst>
              <a:ext uri="{FF2B5EF4-FFF2-40B4-BE49-F238E27FC236}">
                <a16:creationId xmlns:a16="http://schemas.microsoft.com/office/drawing/2014/main" id="{680DF0E3-FB98-5167-5D95-F598ADF2600E}"/>
              </a:ext>
            </a:extLst>
          </p:cNvPr>
          <p:cNvSpPr txBox="1"/>
          <p:nvPr/>
        </p:nvSpPr>
        <p:spPr>
          <a:xfrm>
            <a:off x="10723365" y="3332185"/>
            <a:ext cx="1288481" cy="646331"/>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Project Finalization &amp; Report</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385714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0" y="448150"/>
            <a:ext cx="11573197" cy="724247"/>
          </a:xfrm>
        </p:spPr>
        <p:txBody>
          <a:bodyPr>
            <a:normAutofit fontScale="92500" lnSpcReduction="10000"/>
          </a:bodyPr>
          <a:lstStyle/>
          <a:p>
            <a:r>
              <a:rPr lang="en-US" dirty="0"/>
              <a:t>Airline Survey</a:t>
            </a:r>
          </a:p>
        </p:txBody>
      </p:sp>
      <p:sp>
        <p:nvSpPr>
          <p:cNvPr id="3" name="TextBox 2">
            <a:extLst>
              <a:ext uri="{FF2B5EF4-FFF2-40B4-BE49-F238E27FC236}">
                <a16:creationId xmlns:a16="http://schemas.microsoft.com/office/drawing/2014/main" id="{879FC32B-29FF-E1B3-E0D3-2526D9186AE3}"/>
              </a:ext>
            </a:extLst>
          </p:cNvPr>
          <p:cNvSpPr txBox="1"/>
          <p:nvPr/>
        </p:nvSpPr>
        <p:spPr>
          <a:xfrm>
            <a:off x="649941" y="1720840"/>
            <a:ext cx="10892117" cy="3416320"/>
          </a:xfrm>
          <a:prstGeom prst="rect">
            <a:avLst/>
          </a:prstGeom>
          <a:noFill/>
        </p:spPr>
        <p:txBody>
          <a:bodyPr wrap="square" rtlCol="0">
            <a:spAutoFit/>
          </a:bodyPr>
          <a:lstStyle/>
          <a:p>
            <a:r>
              <a:rPr lang="en-US" sz="1800" b="1" kern="100" dirty="0">
                <a:effectLst/>
                <a:latin typeface="Aptos" panose="020B0004020202020204" pitchFamily="34" charset="0"/>
                <a:ea typeface="Aptos" panose="020B0004020202020204" pitchFamily="34" charset="0"/>
                <a:cs typeface="Arial" panose="020B0604020202020204" pitchFamily="34" charset="0"/>
              </a:rPr>
              <a:t>Agenda: </a:t>
            </a:r>
          </a:p>
          <a:p>
            <a:r>
              <a:rPr lang="en-US" sz="1800" kern="100" dirty="0">
                <a:effectLst/>
                <a:latin typeface="Aptos" panose="020B0004020202020204" pitchFamily="34" charset="0"/>
                <a:ea typeface="Aptos" panose="020B0004020202020204" pitchFamily="34" charset="0"/>
                <a:cs typeface="Arial" panose="020B0604020202020204" pitchFamily="34" charset="0"/>
              </a:rPr>
              <a:t>Analyze airline passenger satisfaction using machine learning techniques. </a:t>
            </a:r>
          </a:p>
          <a:p>
            <a:endParaRPr lang="en-US" kern="100" dirty="0">
              <a:latin typeface="Aptos" panose="020B0004020202020204" pitchFamily="34" charset="0"/>
              <a:ea typeface="Aptos" panose="020B0004020202020204" pitchFamily="34" charset="0"/>
              <a:cs typeface="Arial" panose="020B0604020202020204" pitchFamily="34" charset="0"/>
            </a:endParaRPr>
          </a:p>
          <a:p>
            <a:r>
              <a:rPr lang="en-US" sz="1800" b="1" kern="100" dirty="0">
                <a:effectLst/>
                <a:latin typeface="Aptos" panose="020B0004020202020204" pitchFamily="34" charset="0"/>
                <a:ea typeface="Aptos" panose="020B0004020202020204" pitchFamily="34" charset="0"/>
                <a:cs typeface="Arial" panose="020B0604020202020204" pitchFamily="34" charset="0"/>
              </a:rPr>
              <a:t>Primary goal:</a:t>
            </a: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r>
              <a:rPr lang="en-US" kern="100" dirty="0">
                <a:latin typeface="Aptos" panose="020B0004020202020204" pitchFamily="34" charset="0"/>
                <a:ea typeface="Aptos" panose="020B0004020202020204" pitchFamily="34" charset="0"/>
                <a:cs typeface="Arial" panose="020B0604020202020204" pitchFamily="34" charset="0"/>
              </a:rPr>
              <a:t>T</a:t>
            </a:r>
            <a:r>
              <a:rPr lang="en-US" sz="1800" kern="100" dirty="0">
                <a:effectLst/>
                <a:latin typeface="Aptos" panose="020B0004020202020204" pitchFamily="34" charset="0"/>
                <a:ea typeface="Aptos" panose="020B0004020202020204" pitchFamily="34" charset="0"/>
                <a:cs typeface="Arial" panose="020B0604020202020204" pitchFamily="34" charset="0"/>
              </a:rPr>
              <a:t>o predict customer satisfaction based on factors such as age, type of travel, flight distance, seat comfort, and more. </a:t>
            </a:r>
          </a:p>
          <a:p>
            <a:endParaRPr lang="en-US" kern="100" dirty="0">
              <a:latin typeface="Aptos" panose="020B0004020202020204" pitchFamily="34" charset="0"/>
              <a:ea typeface="Aptos" panose="020B0004020202020204" pitchFamily="34" charset="0"/>
              <a:cs typeface="Arial" panose="020B0604020202020204" pitchFamily="34" charset="0"/>
            </a:endParaRPr>
          </a:p>
          <a:p>
            <a:r>
              <a:rPr lang="en-US" b="1" kern="100" dirty="0">
                <a:effectLst/>
                <a:latin typeface="Aptos" panose="020B0004020202020204" pitchFamily="34" charset="0"/>
                <a:ea typeface="Aptos" panose="020B0004020202020204" pitchFamily="34" charset="0"/>
                <a:cs typeface="Arial" panose="020B0604020202020204" pitchFamily="34" charset="0"/>
              </a:rPr>
              <a:t>Why?</a:t>
            </a:r>
            <a:endParaRPr lang="en-US" b="1" kern="100" dirty="0">
              <a:latin typeface="Aptos" panose="020B0004020202020204" pitchFamily="34" charset="0"/>
              <a:ea typeface="Aptos" panose="020B0004020202020204" pitchFamily="34" charset="0"/>
              <a:cs typeface="Arial" panose="020B0604020202020204" pitchFamily="34" charset="0"/>
            </a:endParaRPr>
          </a:p>
          <a:p>
            <a:r>
              <a:rPr lang="en-US" kern="100" dirty="0">
                <a:latin typeface="Aptos" panose="020B0004020202020204" pitchFamily="34" charset="0"/>
                <a:ea typeface="Aptos" panose="020B0004020202020204" pitchFamily="34" charset="0"/>
                <a:cs typeface="Arial" panose="020B0604020202020204" pitchFamily="34" charset="0"/>
              </a:rPr>
              <a:t>C</a:t>
            </a:r>
            <a:r>
              <a:rPr lang="en-US" kern="100" dirty="0">
                <a:effectLst/>
                <a:latin typeface="Aptos" panose="020B0004020202020204" pitchFamily="34" charset="0"/>
                <a:ea typeface="Aptos" panose="020B0004020202020204" pitchFamily="34" charset="0"/>
                <a:cs typeface="Arial" panose="020B0604020202020204" pitchFamily="34" charset="0"/>
              </a:rPr>
              <a:t>ustomer satisfaction is crucial in the airline industry for improving services, retaining customers, and enhancing overall experiences. By exploring the key drivers behind satisfaction, we can offer insights to help airlines make data-driven decisions for service improvements.</a:t>
            </a:r>
            <a:endParaRPr lang="en-AE" kern="100" dirty="0">
              <a:effectLst/>
              <a:latin typeface="Aptos" panose="020B0004020202020204" pitchFamily="34" charset="0"/>
              <a:ea typeface="Aptos" panose="020B0004020202020204" pitchFamily="34" charset="0"/>
              <a:cs typeface="Arial" panose="020B0604020202020204" pitchFamily="34" charset="0"/>
            </a:endParaRPr>
          </a:p>
          <a:p>
            <a:endParaRPr lang="en-AE" dirty="0"/>
          </a:p>
        </p:txBody>
      </p:sp>
    </p:spTree>
    <p:extLst>
      <p:ext uri="{BB962C8B-B14F-4D97-AF65-F5344CB8AC3E}">
        <p14:creationId xmlns:p14="http://schemas.microsoft.com/office/powerpoint/2010/main" val="79684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773CE-DB98-CC95-FA3B-D65568A6148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5F4449D-D98A-ADD5-062C-7A627E715031}"/>
              </a:ext>
            </a:extLst>
          </p:cNvPr>
          <p:cNvSpPr>
            <a:spLocks noGrp="1"/>
          </p:cNvSpPr>
          <p:nvPr>
            <p:ph type="body" sz="quarter" idx="10"/>
          </p:nvPr>
        </p:nvSpPr>
        <p:spPr>
          <a:xfrm>
            <a:off x="309400" y="547739"/>
            <a:ext cx="11573197" cy="724247"/>
          </a:xfrm>
        </p:spPr>
        <p:txBody>
          <a:bodyPr>
            <a:normAutofit fontScale="92500" lnSpcReduction="10000"/>
          </a:bodyPr>
          <a:lstStyle/>
          <a:p>
            <a:r>
              <a:rPr lang="en-US" dirty="0"/>
              <a:t>What do we Achieve ?</a:t>
            </a:r>
          </a:p>
        </p:txBody>
      </p:sp>
      <p:graphicFrame>
        <p:nvGraphicFramePr>
          <p:cNvPr id="4" name="Diagram 3">
            <a:extLst>
              <a:ext uri="{FF2B5EF4-FFF2-40B4-BE49-F238E27FC236}">
                <a16:creationId xmlns:a16="http://schemas.microsoft.com/office/drawing/2014/main" id="{9DB21950-CBB8-15A0-3B29-414F7041DDFF}"/>
              </a:ext>
            </a:extLst>
          </p:cNvPr>
          <p:cNvGraphicFramePr/>
          <p:nvPr>
            <p:extLst>
              <p:ext uri="{D42A27DB-BD31-4B8C-83A1-F6EECF244321}">
                <p14:modId xmlns:p14="http://schemas.microsoft.com/office/powerpoint/2010/main" val="678320365"/>
              </p:ext>
            </p:extLst>
          </p:nvPr>
        </p:nvGraphicFramePr>
        <p:xfrm>
          <a:off x="649941" y="1473868"/>
          <a:ext cx="10892117" cy="4333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7960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4A38D-3C3E-C3D7-DED2-794FD97DA5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6611A21-CE79-F3EA-FDF9-E15E784EE6E8}"/>
              </a:ext>
            </a:extLst>
          </p:cNvPr>
          <p:cNvSpPr>
            <a:spLocks noGrp="1"/>
          </p:cNvSpPr>
          <p:nvPr>
            <p:ph type="body" sz="quarter" idx="10"/>
          </p:nvPr>
        </p:nvSpPr>
        <p:spPr>
          <a:xfrm>
            <a:off x="323529" y="339509"/>
            <a:ext cx="11573197" cy="801228"/>
          </a:xfrm>
        </p:spPr>
        <p:txBody>
          <a:bodyPr>
            <a:normAutofit fontScale="85000" lnSpcReduction="20000"/>
          </a:bodyPr>
          <a:lstStyle/>
          <a:p>
            <a:r>
              <a:rPr lang="en-US" sz="3300" b="1" dirty="0"/>
              <a:t>Airline Survey </a:t>
            </a:r>
          </a:p>
          <a:p>
            <a:r>
              <a:rPr lang="en-US" sz="2400" b="1" dirty="0"/>
              <a:t>Dataset 1</a:t>
            </a:r>
          </a:p>
        </p:txBody>
      </p:sp>
      <p:sp>
        <p:nvSpPr>
          <p:cNvPr id="5" name="TextBox 4">
            <a:extLst>
              <a:ext uri="{FF2B5EF4-FFF2-40B4-BE49-F238E27FC236}">
                <a16:creationId xmlns:a16="http://schemas.microsoft.com/office/drawing/2014/main" id="{60729D1E-A912-A30B-36C0-B4FC6D7F523C}"/>
              </a:ext>
            </a:extLst>
          </p:cNvPr>
          <p:cNvSpPr txBox="1"/>
          <p:nvPr/>
        </p:nvSpPr>
        <p:spPr>
          <a:xfrm>
            <a:off x="1325800" y="4474809"/>
            <a:ext cx="10133480" cy="369332"/>
          </a:xfrm>
          <a:prstGeom prst="rect">
            <a:avLst/>
          </a:prstGeom>
          <a:noFill/>
        </p:spPr>
        <p:txBody>
          <a:bodyPr wrap="none" rtlCol="0">
            <a:spAutoFit/>
          </a:bodyPr>
          <a:lstStyle/>
          <a:p>
            <a:pPr lvl="0" rtl="0"/>
            <a:r>
              <a:rPr lang="en-AE" dirty="0"/>
              <a:t>Source: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https://www.kaggle.com/datasets/mysarahmadbhat/airline-passenger-satisfaction/data</a:t>
            </a:r>
            <a:endParaRPr lang="en-AE"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9A7B4015-F529-94B4-3C14-E4169B543119}"/>
              </a:ext>
            </a:extLst>
          </p:cNvPr>
          <p:cNvGraphicFramePr>
            <a:graphicFrameLocks noGrp="1"/>
          </p:cNvGraphicFramePr>
          <p:nvPr>
            <p:extLst>
              <p:ext uri="{D42A27DB-BD31-4B8C-83A1-F6EECF244321}">
                <p14:modId xmlns:p14="http://schemas.microsoft.com/office/powerpoint/2010/main" val="3738041862"/>
              </p:ext>
            </p:extLst>
          </p:nvPr>
        </p:nvGraphicFramePr>
        <p:xfrm>
          <a:off x="212566" y="2447606"/>
          <a:ext cx="11684160" cy="1919260"/>
        </p:xfrm>
        <a:graphic>
          <a:graphicData uri="http://schemas.openxmlformats.org/drawingml/2006/table">
            <a:tbl>
              <a:tblPr/>
              <a:tblGrid>
                <a:gridCol w="486840">
                  <a:extLst>
                    <a:ext uri="{9D8B030D-6E8A-4147-A177-3AD203B41FA5}">
                      <a16:colId xmlns:a16="http://schemas.microsoft.com/office/drawing/2014/main" val="93067077"/>
                    </a:ext>
                  </a:extLst>
                </a:gridCol>
                <a:gridCol w="486840">
                  <a:extLst>
                    <a:ext uri="{9D8B030D-6E8A-4147-A177-3AD203B41FA5}">
                      <a16:colId xmlns:a16="http://schemas.microsoft.com/office/drawing/2014/main" val="943458845"/>
                    </a:ext>
                  </a:extLst>
                </a:gridCol>
                <a:gridCol w="334736">
                  <a:extLst>
                    <a:ext uri="{9D8B030D-6E8A-4147-A177-3AD203B41FA5}">
                      <a16:colId xmlns:a16="http://schemas.microsoft.com/office/drawing/2014/main" val="2930563813"/>
                    </a:ext>
                  </a:extLst>
                </a:gridCol>
                <a:gridCol w="534155">
                  <a:extLst>
                    <a:ext uri="{9D8B030D-6E8A-4147-A177-3AD203B41FA5}">
                      <a16:colId xmlns:a16="http://schemas.microsoft.com/office/drawing/2014/main" val="3486649952"/>
                    </a:ext>
                  </a:extLst>
                </a:gridCol>
                <a:gridCol w="479833">
                  <a:extLst>
                    <a:ext uri="{9D8B030D-6E8A-4147-A177-3AD203B41FA5}">
                      <a16:colId xmlns:a16="http://schemas.microsoft.com/office/drawing/2014/main" val="416136595"/>
                    </a:ext>
                  </a:extLst>
                </a:gridCol>
                <a:gridCol w="506994">
                  <a:extLst>
                    <a:ext uri="{9D8B030D-6E8A-4147-A177-3AD203B41FA5}">
                      <a16:colId xmlns:a16="http://schemas.microsoft.com/office/drawing/2014/main" val="768821227"/>
                    </a:ext>
                  </a:extLst>
                </a:gridCol>
                <a:gridCol w="470781">
                  <a:extLst>
                    <a:ext uri="{9D8B030D-6E8A-4147-A177-3AD203B41FA5}">
                      <a16:colId xmlns:a16="http://schemas.microsoft.com/office/drawing/2014/main" val="1882418834"/>
                    </a:ext>
                  </a:extLst>
                </a:gridCol>
                <a:gridCol w="497940">
                  <a:extLst>
                    <a:ext uri="{9D8B030D-6E8A-4147-A177-3AD203B41FA5}">
                      <a16:colId xmlns:a16="http://schemas.microsoft.com/office/drawing/2014/main" val="518888374"/>
                    </a:ext>
                  </a:extLst>
                </a:gridCol>
                <a:gridCol w="407406">
                  <a:extLst>
                    <a:ext uri="{9D8B030D-6E8A-4147-A177-3AD203B41FA5}">
                      <a16:colId xmlns:a16="http://schemas.microsoft.com/office/drawing/2014/main" val="2247652755"/>
                    </a:ext>
                  </a:extLst>
                </a:gridCol>
                <a:gridCol w="724277">
                  <a:extLst>
                    <a:ext uri="{9D8B030D-6E8A-4147-A177-3AD203B41FA5}">
                      <a16:colId xmlns:a16="http://schemas.microsoft.com/office/drawing/2014/main" val="2148722481"/>
                    </a:ext>
                  </a:extLst>
                </a:gridCol>
                <a:gridCol w="425438">
                  <a:extLst>
                    <a:ext uri="{9D8B030D-6E8A-4147-A177-3AD203B41FA5}">
                      <a16:colId xmlns:a16="http://schemas.microsoft.com/office/drawing/2014/main" val="1571760096"/>
                    </a:ext>
                  </a:extLst>
                </a:gridCol>
                <a:gridCol w="486840">
                  <a:extLst>
                    <a:ext uri="{9D8B030D-6E8A-4147-A177-3AD203B41FA5}">
                      <a16:colId xmlns:a16="http://schemas.microsoft.com/office/drawing/2014/main" val="1482288255"/>
                    </a:ext>
                  </a:extLst>
                </a:gridCol>
                <a:gridCol w="486840">
                  <a:extLst>
                    <a:ext uri="{9D8B030D-6E8A-4147-A177-3AD203B41FA5}">
                      <a16:colId xmlns:a16="http://schemas.microsoft.com/office/drawing/2014/main" val="2561533005"/>
                    </a:ext>
                  </a:extLst>
                </a:gridCol>
                <a:gridCol w="486840">
                  <a:extLst>
                    <a:ext uri="{9D8B030D-6E8A-4147-A177-3AD203B41FA5}">
                      <a16:colId xmlns:a16="http://schemas.microsoft.com/office/drawing/2014/main" val="3054014494"/>
                    </a:ext>
                  </a:extLst>
                </a:gridCol>
                <a:gridCol w="486840">
                  <a:extLst>
                    <a:ext uri="{9D8B030D-6E8A-4147-A177-3AD203B41FA5}">
                      <a16:colId xmlns:a16="http://schemas.microsoft.com/office/drawing/2014/main" val="633456659"/>
                    </a:ext>
                  </a:extLst>
                </a:gridCol>
                <a:gridCol w="486840">
                  <a:extLst>
                    <a:ext uri="{9D8B030D-6E8A-4147-A177-3AD203B41FA5}">
                      <a16:colId xmlns:a16="http://schemas.microsoft.com/office/drawing/2014/main" val="1549689606"/>
                    </a:ext>
                  </a:extLst>
                </a:gridCol>
                <a:gridCol w="486840">
                  <a:extLst>
                    <a:ext uri="{9D8B030D-6E8A-4147-A177-3AD203B41FA5}">
                      <a16:colId xmlns:a16="http://schemas.microsoft.com/office/drawing/2014/main" val="245904751"/>
                    </a:ext>
                  </a:extLst>
                </a:gridCol>
                <a:gridCol w="486840">
                  <a:extLst>
                    <a:ext uri="{9D8B030D-6E8A-4147-A177-3AD203B41FA5}">
                      <a16:colId xmlns:a16="http://schemas.microsoft.com/office/drawing/2014/main" val="2059058013"/>
                    </a:ext>
                  </a:extLst>
                </a:gridCol>
                <a:gridCol w="486840">
                  <a:extLst>
                    <a:ext uri="{9D8B030D-6E8A-4147-A177-3AD203B41FA5}">
                      <a16:colId xmlns:a16="http://schemas.microsoft.com/office/drawing/2014/main" val="2301182379"/>
                    </a:ext>
                  </a:extLst>
                </a:gridCol>
                <a:gridCol w="486840">
                  <a:extLst>
                    <a:ext uri="{9D8B030D-6E8A-4147-A177-3AD203B41FA5}">
                      <a16:colId xmlns:a16="http://schemas.microsoft.com/office/drawing/2014/main" val="201699569"/>
                    </a:ext>
                  </a:extLst>
                </a:gridCol>
                <a:gridCol w="486840">
                  <a:extLst>
                    <a:ext uri="{9D8B030D-6E8A-4147-A177-3AD203B41FA5}">
                      <a16:colId xmlns:a16="http://schemas.microsoft.com/office/drawing/2014/main" val="713639524"/>
                    </a:ext>
                  </a:extLst>
                </a:gridCol>
                <a:gridCol w="486840">
                  <a:extLst>
                    <a:ext uri="{9D8B030D-6E8A-4147-A177-3AD203B41FA5}">
                      <a16:colId xmlns:a16="http://schemas.microsoft.com/office/drawing/2014/main" val="2171274918"/>
                    </a:ext>
                  </a:extLst>
                </a:gridCol>
                <a:gridCol w="486840">
                  <a:extLst>
                    <a:ext uri="{9D8B030D-6E8A-4147-A177-3AD203B41FA5}">
                      <a16:colId xmlns:a16="http://schemas.microsoft.com/office/drawing/2014/main" val="120781142"/>
                    </a:ext>
                  </a:extLst>
                </a:gridCol>
                <a:gridCol w="486840">
                  <a:extLst>
                    <a:ext uri="{9D8B030D-6E8A-4147-A177-3AD203B41FA5}">
                      <a16:colId xmlns:a16="http://schemas.microsoft.com/office/drawing/2014/main" val="4107038237"/>
                    </a:ext>
                  </a:extLst>
                </a:gridCol>
              </a:tblGrid>
              <a:tr h="510168">
                <a:tc>
                  <a:txBody>
                    <a:bodyPr/>
                    <a:lstStyle/>
                    <a:p>
                      <a:pPr algn="l" fontAlgn="b"/>
                      <a:r>
                        <a:rPr lang="en-US" sz="900" b="1" i="0" u="none" strike="noStrike" dirty="0">
                          <a:solidFill>
                            <a:srgbClr val="000000"/>
                          </a:solidFill>
                          <a:effectLst/>
                          <a:latin typeface="Aptos Narrow" panose="020B0004020202020204" pitchFamily="34" charset="0"/>
                        </a:rPr>
                        <a:t>ID</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Gender</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Age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Customer Type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Type of Travel</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Class</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Flight Distance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Departure Delay</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Arrival Delay</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Departure and Arrival Time Convenience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Ease of Online Booking</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Check-in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Online Boarding</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Gate Location</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On-board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Seat Comfort</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Leg Room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Cleanliness</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Food and Drink</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In-flight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In-flight </a:t>
                      </a:r>
                      <a:r>
                        <a:rPr lang="en-US" sz="900" b="1" i="0" u="none" strike="noStrike" dirty="0" err="1">
                          <a:solidFill>
                            <a:srgbClr val="000000"/>
                          </a:solidFill>
                          <a:effectLst/>
                          <a:latin typeface="Aptos Narrow" panose="020B0004020202020204" pitchFamily="34" charset="0"/>
                        </a:rPr>
                        <a:t>Wifi</a:t>
                      </a:r>
                      <a:r>
                        <a:rPr lang="en-US" sz="900" b="1" i="0" u="none" strike="noStrike" dirty="0">
                          <a:solidFill>
                            <a:srgbClr val="000000"/>
                          </a:solidFill>
                          <a:effectLst/>
                          <a:latin typeface="Aptos Narrow" panose="020B0004020202020204" pitchFamily="34" charset="0"/>
                        </a:rPr>
                        <a:t>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In-flight Entertainment</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Baggage Handling</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Satisfaction</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59753660"/>
                  </a:ext>
                </a:extLst>
              </a:tr>
              <a:tr h="305522">
                <a:tc>
                  <a:txBody>
                    <a:bodyPr/>
                    <a:lstStyle/>
                    <a:p>
                      <a:pPr algn="r" fontAlgn="b"/>
                      <a:r>
                        <a:rPr lang="en-AE" sz="900" b="0" i="0" u="none" strike="noStrike">
                          <a:solidFill>
                            <a:srgbClr val="000000"/>
                          </a:solidFill>
                          <a:effectLst/>
                          <a:latin typeface="Aptos Narrow" panose="020B0004020202020204" pitchFamily="34" charset="0"/>
                        </a:rPr>
                        <a:t>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48</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First-time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821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802183748"/>
                  </a:ext>
                </a:extLst>
              </a:tr>
              <a:tr h="165426">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821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26</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39</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55649240"/>
                  </a:ext>
                </a:extLst>
              </a:tr>
              <a:tr h="165426">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853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389475860"/>
                  </a:ext>
                </a:extLst>
              </a:tr>
              <a:tr h="165426">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1905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128931121"/>
                  </a:ext>
                </a:extLst>
              </a:tr>
              <a:tr h="165426">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49</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3470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92812524"/>
                  </a:ext>
                </a:extLst>
              </a:tr>
              <a:tr h="165426">
                <a:tc>
                  <a:txBody>
                    <a:bodyPr/>
                    <a:lstStyle/>
                    <a:p>
                      <a:pPr algn="r" fontAlgn="b"/>
                      <a:r>
                        <a:rPr lang="en-AE" sz="900" b="0" i="0" u="none" strike="noStrike">
                          <a:solidFill>
                            <a:srgbClr val="000000"/>
                          </a:solidFill>
                          <a:effectLst/>
                          <a:latin typeface="Aptos Narrow" panose="020B0004020202020204" pitchFamily="34" charset="0"/>
                        </a:rPr>
                        <a:t>6</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3788</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90335818"/>
                  </a:ext>
                </a:extLst>
              </a:tr>
              <a:tr h="165426">
                <a:tc>
                  <a:txBody>
                    <a:bodyPr/>
                    <a:lstStyle/>
                    <a:p>
                      <a:pPr algn="r" fontAlgn="b"/>
                      <a:r>
                        <a:rPr lang="en-AE" sz="900" b="0" i="0" u="none" strike="noStrike">
                          <a:solidFill>
                            <a:srgbClr val="000000"/>
                          </a:solidFill>
                          <a:effectLst/>
                          <a:latin typeface="Aptos Narrow" panose="020B0004020202020204" pitchFamily="34" charset="0"/>
                        </a:rPr>
                        <a:t>7</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1963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1096588"/>
                  </a:ext>
                </a:extLst>
              </a:tr>
            </a:tbl>
          </a:graphicData>
        </a:graphic>
      </p:graphicFrame>
    </p:spTree>
    <p:extLst>
      <p:ext uri="{BB962C8B-B14F-4D97-AF65-F5344CB8AC3E}">
        <p14:creationId xmlns:p14="http://schemas.microsoft.com/office/powerpoint/2010/main" val="219357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F548C-DFF3-3B99-9533-4F3825995A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628FD1-CA09-68D6-8A3B-CD4F3DAB5863}"/>
              </a:ext>
            </a:extLst>
          </p:cNvPr>
          <p:cNvSpPr>
            <a:spLocks noGrp="1"/>
          </p:cNvSpPr>
          <p:nvPr>
            <p:ph type="body" sz="quarter" idx="10"/>
          </p:nvPr>
        </p:nvSpPr>
        <p:spPr>
          <a:xfrm>
            <a:off x="309401" y="89997"/>
            <a:ext cx="11573197" cy="761029"/>
          </a:xfrm>
        </p:spPr>
        <p:txBody>
          <a:bodyPr>
            <a:normAutofit fontScale="32500" lnSpcReduction="20000"/>
          </a:bodyPr>
          <a:lstStyle/>
          <a:p>
            <a:r>
              <a:rPr lang="en-US" sz="7400" b="1" dirty="0"/>
              <a:t>Airline Survey </a:t>
            </a:r>
          </a:p>
          <a:p>
            <a:r>
              <a:rPr lang="en-US" b="1" dirty="0"/>
              <a:t>Dataset 1 - Details</a:t>
            </a:r>
          </a:p>
        </p:txBody>
      </p:sp>
      <p:graphicFrame>
        <p:nvGraphicFramePr>
          <p:cNvPr id="10" name="Table 9">
            <a:extLst>
              <a:ext uri="{FF2B5EF4-FFF2-40B4-BE49-F238E27FC236}">
                <a16:creationId xmlns:a16="http://schemas.microsoft.com/office/drawing/2014/main" id="{647D445E-01E3-CCD3-13ED-7072B0068CF7}"/>
              </a:ext>
            </a:extLst>
          </p:cNvPr>
          <p:cNvGraphicFramePr>
            <a:graphicFrameLocks noGrp="1"/>
          </p:cNvGraphicFramePr>
          <p:nvPr>
            <p:extLst>
              <p:ext uri="{D42A27DB-BD31-4B8C-83A1-F6EECF244321}">
                <p14:modId xmlns:p14="http://schemas.microsoft.com/office/powerpoint/2010/main" val="832618180"/>
              </p:ext>
            </p:extLst>
          </p:nvPr>
        </p:nvGraphicFramePr>
        <p:xfrm>
          <a:off x="416347" y="940992"/>
          <a:ext cx="11466251" cy="5744783"/>
        </p:xfrm>
        <a:graphic>
          <a:graphicData uri="http://schemas.openxmlformats.org/drawingml/2006/table">
            <a:tbl>
              <a:tblPr/>
              <a:tblGrid>
                <a:gridCol w="1212671">
                  <a:extLst>
                    <a:ext uri="{9D8B030D-6E8A-4147-A177-3AD203B41FA5}">
                      <a16:colId xmlns:a16="http://schemas.microsoft.com/office/drawing/2014/main" val="900098001"/>
                    </a:ext>
                  </a:extLst>
                </a:gridCol>
                <a:gridCol w="5712815">
                  <a:extLst>
                    <a:ext uri="{9D8B030D-6E8A-4147-A177-3AD203B41FA5}">
                      <a16:colId xmlns:a16="http://schemas.microsoft.com/office/drawing/2014/main" val="3235565040"/>
                    </a:ext>
                  </a:extLst>
                </a:gridCol>
                <a:gridCol w="896645">
                  <a:extLst>
                    <a:ext uri="{9D8B030D-6E8A-4147-A177-3AD203B41FA5}">
                      <a16:colId xmlns:a16="http://schemas.microsoft.com/office/drawing/2014/main" val="1631532897"/>
                    </a:ext>
                  </a:extLst>
                </a:gridCol>
                <a:gridCol w="665825">
                  <a:extLst>
                    <a:ext uri="{9D8B030D-6E8A-4147-A177-3AD203B41FA5}">
                      <a16:colId xmlns:a16="http://schemas.microsoft.com/office/drawing/2014/main" val="2251920072"/>
                    </a:ext>
                  </a:extLst>
                </a:gridCol>
                <a:gridCol w="2978295">
                  <a:extLst>
                    <a:ext uri="{9D8B030D-6E8A-4147-A177-3AD203B41FA5}">
                      <a16:colId xmlns:a16="http://schemas.microsoft.com/office/drawing/2014/main" val="1657890267"/>
                    </a:ext>
                  </a:extLst>
                </a:gridCol>
              </a:tblGrid>
              <a:tr h="331027">
                <a:tc>
                  <a:txBody>
                    <a:bodyPr/>
                    <a:lstStyle/>
                    <a:p>
                      <a:pPr algn="l" fontAlgn="b"/>
                      <a:r>
                        <a:rPr lang="en-US" sz="900" b="1" i="0" u="none" strike="noStrike" dirty="0">
                          <a:solidFill>
                            <a:srgbClr val="000000"/>
                          </a:solidFill>
                          <a:effectLst/>
                          <a:latin typeface="Arial" panose="020B0604020202020204" pitchFamily="34" charset="0"/>
                        </a:rPr>
                        <a:t>Field</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Description</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Feature/Class</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Data type</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Observation</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9712159"/>
                  </a:ext>
                </a:extLst>
              </a:tr>
              <a:tr h="165513">
                <a:tc>
                  <a:txBody>
                    <a:bodyPr/>
                    <a:lstStyle/>
                    <a:p>
                      <a:pPr algn="l" fontAlgn="b"/>
                      <a:r>
                        <a:rPr lang="en-US" sz="900" b="0" i="0" u="none" strike="noStrike">
                          <a:solidFill>
                            <a:srgbClr val="000000"/>
                          </a:solidFill>
                          <a:effectLst/>
                          <a:latin typeface="Arial" panose="020B0604020202020204" pitchFamily="34" charset="0"/>
                        </a:rPr>
                        <a:t>ID</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rPr>
                        <a:t>Unique passenger identifier</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NA</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To be excluded</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62183511"/>
                  </a:ext>
                </a:extLst>
              </a:tr>
              <a:tr h="331027">
                <a:tc>
                  <a:txBody>
                    <a:bodyPr/>
                    <a:lstStyle/>
                    <a:p>
                      <a:pPr algn="l" fontAlgn="b"/>
                      <a:r>
                        <a:rPr lang="en-US" sz="900" b="0" i="0" u="none" strike="noStrike">
                          <a:solidFill>
                            <a:srgbClr val="000000"/>
                          </a:solidFill>
                          <a:effectLst/>
                          <a:latin typeface="Arial" panose="020B0604020202020204" pitchFamily="34" charset="0"/>
                        </a:rPr>
                        <a:t>Gender</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Gender of the passenger (Female/Male)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a:t>
                      </a:r>
                      <a:br>
                        <a:rPr lang="en-US" sz="900" b="0" i="0" u="none" strike="noStrike">
                          <a:solidFill>
                            <a:srgbClr val="000000"/>
                          </a:solidFill>
                          <a:effectLst/>
                          <a:latin typeface="Arial" panose="020B0604020202020204" pitchFamily="34" charset="0"/>
                        </a:rPr>
                      </a:br>
                      <a:r>
                        <a:rPr lang="en-US" sz="900" b="0" i="0" u="none" strike="noStrike">
                          <a:solidFill>
                            <a:srgbClr val="000000"/>
                          </a:solidFill>
                          <a:effectLst/>
                          <a:latin typeface="Arial" panose="020B0604020202020204" pitchFamily="34" charset="0"/>
                        </a:rPr>
                        <a:t>Valid values are Femal/Male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75636860"/>
                  </a:ext>
                </a:extLst>
              </a:tr>
              <a:tr h="331027">
                <a:tc>
                  <a:txBody>
                    <a:bodyPr/>
                    <a:lstStyle/>
                    <a:p>
                      <a:pPr algn="l" fontAlgn="b"/>
                      <a:r>
                        <a:rPr lang="en-US" sz="900" b="0" i="0" u="none" strike="noStrike">
                          <a:solidFill>
                            <a:srgbClr val="000000"/>
                          </a:solidFill>
                          <a:effectLst/>
                          <a:latin typeface="Arial" panose="020B0604020202020204" pitchFamily="34" charset="0"/>
                        </a:rPr>
                        <a:t>Age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Age of the passenger</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Age between 7 &amp; 84 Distributiion peaks around 20-60</a:t>
                      </a:r>
                      <a:br>
                        <a:rPr lang="en-US" sz="900" b="0" i="0" u="none" strike="noStrike">
                          <a:solidFill>
                            <a:srgbClr val="000000"/>
                          </a:solidFill>
                          <a:effectLst/>
                          <a:latin typeface="Arial" panose="020B0604020202020204" pitchFamily="34" charset="0"/>
                        </a:rPr>
                      </a:br>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079516685"/>
                  </a:ext>
                </a:extLst>
              </a:tr>
              <a:tr h="331027">
                <a:tc>
                  <a:txBody>
                    <a:bodyPr/>
                    <a:lstStyle/>
                    <a:p>
                      <a:pPr algn="l" fontAlgn="b"/>
                      <a:r>
                        <a:rPr lang="en-US" sz="900" b="0" i="0" u="none" strike="noStrike">
                          <a:solidFill>
                            <a:srgbClr val="000000"/>
                          </a:solidFill>
                          <a:effectLst/>
                          <a:latin typeface="Arial" panose="020B0604020202020204" pitchFamily="34" charset="0"/>
                        </a:rPr>
                        <a:t>Customer Type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Type of airline customer (First-time/Returning)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br>
                        <a:rPr lang="en-US" sz="900" b="0" i="0" u="none" strike="noStrike">
                          <a:solidFill>
                            <a:srgbClr val="000000"/>
                          </a:solidFill>
                          <a:effectLst/>
                          <a:latin typeface="Arial" panose="020B0604020202020204" pitchFamily="34" charset="0"/>
                        </a:rPr>
                      </a:br>
                      <a:r>
                        <a:rPr lang="en-US" sz="900" b="0" i="0" u="none" strike="noStrike">
                          <a:solidFill>
                            <a:srgbClr val="000000"/>
                          </a:solidFill>
                          <a:effectLst/>
                          <a:latin typeface="Arial" panose="020B0604020202020204" pitchFamily="34" charset="0"/>
                        </a:rPr>
                        <a:t>Distribution is more around Returning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914497786"/>
                  </a:ext>
                </a:extLst>
              </a:tr>
              <a:tr h="165513">
                <a:tc>
                  <a:txBody>
                    <a:bodyPr/>
                    <a:lstStyle/>
                    <a:p>
                      <a:pPr algn="l" fontAlgn="b"/>
                      <a:r>
                        <a:rPr lang="en-US" sz="900" b="0" i="0" u="none" strike="noStrike">
                          <a:solidFill>
                            <a:srgbClr val="000000"/>
                          </a:solidFill>
                          <a:effectLst/>
                          <a:latin typeface="Arial" panose="020B0604020202020204" pitchFamily="34" charset="0"/>
                        </a:rPr>
                        <a:t>Type of Travel</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Purpose of the flight (Business/Personal)</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 but values are more towards Business Passengers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08690154"/>
                  </a:ext>
                </a:extLst>
              </a:tr>
              <a:tr h="165513">
                <a:tc>
                  <a:txBody>
                    <a:bodyPr/>
                    <a:lstStyle/>
                    <a:p>
                      <a:pPr algn="l" fontAlgn="b"/>
                      <a:r>
                        <a:rPr lang="en-US" sz="900" b="0" i="0" u="none" strike="noStrike">
                          <a:solidFill>
                            <a:srgbClr val="000000"/>
                          </a:solidFill>
                          <a:effectLst/>
                          <a:latin typeface="Arial" panose="020B0604020202020204" pitchFamily="34" charset="0"/>
                        </a:rPr>
                        <a:t>Class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Travel class in the airplane for the passenger seat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 but values are more towards Business Passengers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936568270"/>
                  </a:ext>
                </a:extLst>
              </a:tr>
              <a:tr h="165513">
                <a:tc>
                  <a:txBody>
                    <a:bodyPr/>
                    <a:lstStyle/>
                    <a:p>
                      <a:pPr algn="l" fontAlgn="b"/>
                      <a:r>
                        <a:rPr lang="en-US" sz="900" b="0" i="0" u="none" strike="noStrike">
                          <a:solidFill>
                            <a:srgbClr val="000000"/>
                          </a:solidFill>
                          <a:effectLst/>
                          <a:latin typeface="Arial" panose="020B0604020202020204" pitchFamily="34" charset="0"/>
                        </a:rPr>
                        <a:t>Flight Distance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Flight distance in miles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287219314"/>
                  </a:ext>
                </a:extLst>
              </a:tr>
              <a:tr h="165513">
                <a:tc>
                  <a:txBody>
                    <a:bodyPr/>
                    <a:lstStyle/>
                    <a:p>
                      <a:pPr algn="l" fontAlgn="b"/>
                      <a:r>
                        <a:rPr lang="en-US" sz="900" b="0" i="0" u="none" strike="noStrike">
                          <a:solidFill>
                            <a:srgbClr val="000000"/>
                          </a:solidFill>
                          <a:effectLst/>
                          <a:latin typeface="Arial" panose="020B0604020202020204" pitchFamily="34" charset="0"/>
                        </a:rPr>
                        <a:t>Departure Delay</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Flight departure delay in minutes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020276652"/>
                  </a:ext>
                </a:extLst>
              </a:tr>
              <a:tr h="165513">
                <a:tc>
                  <a:txBody>
                    <a:bodyPr/>
                    <a:lstStyle/>
                    <a:p>
                      <a:pPr algn="l" fontAlgn="b"/>
                      <a:r>
                        <a:rPr lang="en-US" sz="900" b="0" i="0" u="none" strike="noStrike">
                          <a:solidFill>
                            <a:srgbClr val="000000"/>
                          </a:solidFill>
                          <a:effectLst/>
                          <a:latin typeface="Arial" panose="020B0604020202020204" pitchFamily="34" charset="0"/>
                        </a:rPr>
                        <a:t>Arrival Delay</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Flight arrival delay in minutes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float64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Null values are identified. Mean value will be taken up</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597446446"/>
                  </a:ext>
                </a:extLst>
              </a:tr>
              <a:tr h="331027">
                <a:tc>
                  <a:txBody>
                    <a:bodyPr/>
                    <a:lstStyle/>
                    <a:p>
                      <a:pPr algn="l" fontAlgn="b"/>
                      <a:r>
                        <a:rPr lang="en-US" sz="900" b="0" i="0" u="none" strike="noStrike">
                          <a:solidFill>
                            <a:srgbClr val="000000"/>
                          </a:solidFill>
                          <a:effectLst/>
                          <a:latin typeface="Arial" panose="020B0604020202020204" pitchFamily="34" charset="0"/>
                        </a:rPr>
                        <a:t>Departure and Arrival Time Convenience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convenience of the flight departure and arrival times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245862621"/>
                  </a:ext>
                </a:extLst>
              </a:tr>
              <a:tr h="165513">
                <a:tc>
                  <a:txBody>
                    <a:bodyPr/>
                    <a:lstStyle/>
                    <a:p>
                      <a:pPr algn="l" fontAlgn="b"/>
                      <a:r>
                        <a:rPr lang="en-US" sz="900" b="0" i="0" u="none" strike="noStrike">
                          <a:solidFill>
                            <a:srgbClr val="000000"/>
                          </a:solidFill>
                          <a:effectLst/>
                          <a:latin typeface="Arial" panose="020B0604020202020204" pitchFamily="34" charset="0"/>
                        </a:rPr>
                        <a:t>Ease of Online Booking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online booking experience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838482255"/>
                  </a:ext>
                </a:extLst>
              </a:tr>
              <a:tr h="165513">
                <a:tc>
                  <a:txBody>
                    <a:bodyPr/>
                    <a:lstStyle/>
                    <a:p>
                      <a:pPr algn="l" fontAlgn="b"/>
                      <a:r>
                        <a:rPr lang="en-US" sz="900" b="0" i="0" u="none" strike="noStrike">
                          <a:solidFill>
                            <a:srgbClr val="000000"/>
                          </a:solidFill>
                          <a:effectLst/>
                          <a:latin typeface="Arial" panose="020B0604020202020204" pitchFamily="34" charset="0"/>
                        </a:rPr>
                        <a:t>Check-in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check-in service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77679725"/>
                  </a:ext>
                </a:extLst>
              </a:tr>
              <a:tr h="165513">
                <a:tc>
                  <a:txBody>
                    <a:bodyPr/>
                    <a:lstStyle/>
                    <a:p>
                      <a:pPr algn="l" fontAlgn="b"/>
                      <a:r>
                        <a:rPr lang="en-US" sz="900" b="0" i="0" u="none" strike="noStrike">
                          <a:solidFill>
                            <a:srgbClr val="000000"/>
                          </a:solidFill>
                          <a:effectLst/>
                          <a:latin typeface="Arial" panose="020B0604020202020204" pitchFamily="34" charset="0"/>
                        </a:rPr>
                        <a:t>Online Boarding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online boarding experience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74964662"/>
                  </a:ext>
                </a:extLst>
              </a:tr>
              <a:tr h="165513">
                <a:tc>
                  <a:txBody>
                    <a:bodyPr/>
                    <a:lstStyle/>
                    <a:p>
                      <a:pPr algn="l" fontAlgn="b"/>
                      <a:r>
                        <a:rPr lang="en-US" sz="900" b="0" i="0" u="none" strike="noStrike">
                          <a:solidFill>
                            <a:srgbClr val="000000"/>
                          </a:solidFill>
                          <a:effectLst/>
                          <a:latin typeface="Arial" panose="020B0604020202020204" pitchFamily="34" charset="0"/>
                        </a:rPr>
                        <a:t>Gate Location</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gate location in the airport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794444026"/>
                  </a:ext>
                </a:extLst>
              </a:tr>
              <a:tr h="300118">
                <a:tc>
                  <a:txBody>
                    <a:bodyPr/>
                    <a:lstStyle/>
                    <a:p>
                      <a:pPr algn="l" fontAlgn="b"/>
                      <a:r>
                        <a:rPr lang="en-US" sz="900" b="0" i="0" u="none" strike="noStrike">
                          <a:solidFill>
                            <a:srgbClr val="000000"/>
                          </a:solidFill>
                          <a:effectLst/>
                          <a:latin typeface="Arial" panose="020B0604020202020204" pitchFamily="34" charset="0"/>
                        </a:rPr>
                        <a:t>On-board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on-boarding service in the airport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28192092"/>
                  </a:ext>
                </a:extLst>
              </a:tr>
              <a:tr h="165513">
                <a:tc>
                  <a:txBody>
                    <a:bodyPr/>
                    <a:lstStyle/>
                    <a:p>
                      <a:pPr algn="l" fontAlgn="b"/>
                      <a:r>
                        <a:rPr lang="en-US" sz="900" b="0" i="0" u="none" strike="noStrike">
                          <a:solidFill>
                            <a:srgbClr val="000000"/>
                          </a:solidFill>
                          <a:effectLst/>
                          <a:latin typeface="Arial" panose="020B0604020202020204" pitchFamily="34" charset="0"/>
                        </a:rPr>
                        <a:t>Seat Comfort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comfort of the airplane seat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305103478"/>
                  </a:ext>
                </a:extLst>
              </a:tr>
              <a:tr h="165513">
                <a:tc>
                  <a:txBody>
                    <a:bodyPr/>
                    <a:lstStyle/>
                    <a:p>
                      <a:pPr algn="l" fontAlgn="b"/>
                      <a:r>
                        <a:rPr lang="en-US" sz="900" b="0" i="0" u="none" strike="noStrike">
                          <a:solidFill>
                            <a:srgbClr val="000000"/>
                          </a:solidFill>
                          <a:effectLst/>
                          <a:latin typeface="Arial" panose="020B0604020202020204" pitchFamily="34" charset="0"/>
                        </a:rPr>
                        <a:t>Leg Room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leg room of the airplane seat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821953007"/>
                  </a:ext>
                </a:extLst>
              </a:tr>
              <a:tr h="165513">
                <a:tc>
                  <a:txBody>
                    <a:bodyPr/>
                    <a:lstStyle/>
                    <a:p>
                      <a:pPr algn="l" fontAlgn="b"/>
                      <a:r>
                        <a:rPr lang="en-US" sz="900" b="0" i="0" u="none" strike="noStrike">
                          <a:solidFill>
                            <a:srgbClr val="000000"/>
                          </a:solidFill>
                          <a:effectLst/>
                          <a:latin typeface="Arial" panose="020B0604020202020204" pitchFamily="34" charset="0"/>
                        </a:rPr>
                        <a:t>Cleanliness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cleanliness of the airplane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257340822"/>
                  </a:ext>
                </a:extLst>
              </a:tr>
              <a:tr h="165513">
                <a:tc>
                  <a:txBody>
                    <a:bodyPr/>
                    <a:lstStyle/>
                    <a:p>
                      <a:pPr algn="l" fontAlgn="b"/>
                      <a:r>
                        <a:rPr lang="en-US" sz="900" b="0" i="0" u="none" strike="noStrike">
                          <a:solidFill>
                            <a:srgbClr val="000000"/>
                          </a:solidFill>
                          <a:effectLst/>
                          <a:latin typeface="Arial" panose="020B0604020202020204" pitchFamily="34" charset="0"/>
                        </a:rPr>
                        <a:t>Food and Drink</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food and drinks on the airplane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34870075"/>
                  </a:ext>
                </a:extLst>
              </a:tr>
              <a:tr h="165513">
                <a:tc>
                  <a:txBody>
                    <a:bodyPr/>
                    <a:lstStyle/>
                    <a:p>
                      <a:pPr algn="l" fontAlgn="b"/>
                      <a:r>
                        <a:rPr lang="en-US" sz="900" b="0" i="0" u="none" strike="noStrike">
                          <a:solidFill>
                            <a:srgbClr val="000000"/>
                          </a:solidFill>
                          <a:effectLst/>
                          <a:latin typeface="Arial" panose="020B0604020202020204" pitchFamily="34" charset="0"/>
                        </a:rPr>
                        <a:t>In-flight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in-flight service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508034703"/>
                  </a:ext>
                </a:extLst>
              </a:tr>
              <a:tr h="165513">
                <a:tc>
                  <a:txBody>
                    <a:bodyPr/>
                    <a:lstStyle/>
                    <a:p>
                      <a:pPr algn="l" fontAlgn="b"/>
                      <a:r>
                        <a:rPr lang="en-US" sz="900" b="0" i="0" u="none" strike="noStrike">
                          <a:solidFill>
                            <a:srgbClr val="000000"/>
                          </a:solidFill>
                          <a:effectLst/>
                          <a:latin typeface="Arial" panose="020B0604020202020204" pitchFamily="34" charset="0"/>
                        </a:rPr>
                        <a:t>In-flight Wifi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in-flight Wifi service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09535013"/>
                  </a:ext>
                </a:extLst>
              </a:tr>
              <a:tr h="165513">
                <a:tc>
                  <a:txBody>
                    <a:bodyPr/>
                    <a:lstStyle/>
                    <a:p>
                      <a:pPr algn="l" fontAlgn="b"/>
                      <a:r>
                        <a:rPr lang="en-US" sz="900" b="0" i="0" u="none" strike="noStrike">
                          <a:solidFill>
                            <a:srgbClr val="000000"/>
                          </a:solidFill>
                          <a:effectLst/>
                          <a:latin typeface="Arial" panose="020B0604020202020204" pitchFamily="34" charset="0"/>
                        </a:rPr>
                        <a:t>In-flight Entertainment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in-flight entertainment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083894968"/>
                  </a:ext>
                </a:extLst>
              </a:tr>
              <a:tr h="300118">
                <a:tc>
                  <a:txBody>
                    <a:bodyPr/>
                    <a:lstStyle/>
                    <a:p>
                      <a:pPr algn="l" fontAlgn="b"/>
                      <a:r>
                        <a:rPr lang="en-US" sz="900" b="0" i="0" u="none" strike="noStrike">
                          <a:solidFill>
                            <a:srgbClr val="000000"/>
                          </a:solidFill>
                          <a:effectLst/>
                          <a:latin typeface="Arial" panose="020B0604020202020204" pitchFamily="34" charset="0"/>
                        </a:rPr>
                        <a:t>Baggage Handling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baggage handling from the airline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101521975"/>
                  </a:ext>
                </a:extLst>
              </a:tr>
              <a:tr h="331027">
                <a:tc>
                  <a:txBody>
                    <a:bodyPr/>
                    <a:lstStyle/>
                    <a:p>
                      <a:pPr algn="l" fontAlgn="b"/>
                      <a:r>
                        <a:rPr lang="en-US" sz="900" b="0" i="0" u="none" strike="noStrike">
                          <a:solidFill>
                            <a:srgbClr val="000000"/>
                          </a:solidFill>
                          <a:effectLst/>
                          <a:latin typeface="Arial" panose="020B0604020202020204" pitchFamily="34" charset="0"/>
                        </a:rPr>
                        <a:t>Satisfaction</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Overall satisfaction level with the airline (Satisfied/Neutral or unsatisfied)</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Class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rPr>
                        <a:t>No Null values</a:t>
                      </a:r>
                      <a:br>
                        <a:rPr lang="en-US" sz="900" b="0" i="0" u="none" strike="noStrike" dirty="0">
                          <a:solidFill>
                            <a:srgbClr val="000000"/>
                          </a:solidFill>
                          <a:effectLst/>
                          <a:latin typeface="Arial" panose="020B0604020202020204" pitchFamily="34" charset="0"/>
                        </a:rPr>
                      </a:br>
                      <a:r>
                        <a:rPr lang="en-US" sz="900" b="0" i="0" u="none" strike="noStrike" dirty="0">
                          <a:solidFill>
                            <a:srgbClr val="000000"/>
                          </a:solidFill>
                          <a:effectLst/>
                          <a:latin typeface="Arial" panose="020B0604020202020204" pitchFamily="34" charset="0"/>
                        </a:rPr>
                        <a:t>To be converted to 0 &amp; 1</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3828921"/>
                  </a:ext>
                </a:extLst>
              </a:tr>
            </a:tbl>
          </a:graphicData>
        </a:graphic>
      </p:graphicFrame>
    </p:spTree>
    <p:extLst>
      <p:ext uri="{BB962C8B-B14F-4D97-AF65-F5344CB8AC3E}">
        <p14:creationId xmlns:p14="http://schemas.microsoft.com/office/powerpoint/2010/main" val="324341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8314-D404-110E-74ED-B374E05587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8B78DEB-3124-1A54-C22F-BDD5A5AA49AD}"/>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1 - Plot</a:t>
            </a:r>
          </a:p>
        </p:txBody>
      </p:sp>
      <p:pic>
        <p:nvPicPr>
          <p:cNvPr id="3" name="Picture 2">
            <a:extLst>
              <a:ext uri="{FF2B5EF4-FFF2-40B4-BE49-F238E27FC236}">
                <a16:creationId xmlns:a16="http://schemas.microsoft.com/office/drawing/2014/main" id="{7A03A1E0-E735-FA41-E669-1F7CC51AED87}"/>
              </a:ext>
            </a:extLst>
          </p:cNvPr>
          <p:cNvPicPr>
            <a:picLocks noChangeAspect="1"/>
          </p:cNvPicPr>
          <p:nvPr/>
        </p:nvPicPr>
        <p:blipFill>
          <a:blip r:embed="rId2"/>
          <a:stretch>
            <a:fillRect/>
          </a:stretch>
        </p:blipFill>
        <p:spPr>
          <a:xfrm>
            <a:off x="948556" y="811705"/>
            <a:ext cx="3296186" cy="3136978"/>
          </a:xfrm>
          <a:prstGeom prst="rect">
            <a:avLst/>
          </a:prstGeom>
        </p:spPr>
      </p:pic>
      <p:pic>
        <p:nvPicPr>
          <p:cNvPr id="4" name="Picture 3">
            <a:extLst>
              <a:ext uri="{FF2B5EF4-FFF2-40B4-BE49-F238E27FC236}">
                <a16:creationId xmlns:a16="http://schemas.microsoft.com/office/drawing/2014/main" id="{42A9B8E2-EAED-99AF-C722-2B7B03FD82C2}"/>
              </a:ext>
            </a:extLst>
          </p:cNvPr>
          <p:cNvPicPr>
            <a:picLocks noChangeAspect="1"/>
          </p:cNvPicPr>
          <p:nvPr/>
        </p:nvPicPr>
        <p:blipFill>
          <a:blip r:embed="rId3"/>
          <a:stretch>
            <a:fillRect/>
          </a:stretch>
        </p:blipFill>
        <p:spPr>
          <a:xfrm>
            <a:off x="40106" y="3948683"/>
            <a:ext cx="4372132" cy="2809529"/>
          </a:xfrm>
          <a:prstGeom prst="rect">
            <a:avLst/>
          </a:prstGeom>
        </p:spPr>
      </p:pic>
      <p:pic>
        <p:nvPicPr>
          <p:cNvPr id="5" name="Picture 4">
            <a:extLst>
              <a:ext uri="{FF2B5EF4-FFF2-40B4-BE49-F238E27FC236}">
                <a16:creationId xmlns:a16="http://schemas.microsoft.com/office/drawing/2014/main" id="{78EBF44D-D0F5-B3EE-4A69-9BDB42EE7D0E}"/>
              </a:ext>
            </a:extLst>
          </p:cNvPr>
          <p:cNvPicPr>
            <a:picLocks noChangeAspect="1"/>
          </p:cNvPicPr>
          <p:nvPr/>
        </p:nvPicPr>
        <p:blipFill>
          <a:blip r:embed="rId4"/>
          <a:stretch>
            <a:fillRect/>
          </a:stretch>
        </p:blipFill>
        <p:spPr>
          <a:xfrm>
            <a:off x="4529600" y="842906"/>
            <a:ext cx="5134965" cy="4205312"/>
          </a:xfrm>
          <a:prstGeom prst="rect">
            <a:avLst/>
          </a:prstGeom>
        </p:spPr>
      </p:pic>
      <p:pic>
        <p:nvPicPr>
          <p:cNvPr id="8" name="Picture 7">
            <a:extLst>
              <a:ext uri="{FF2B5EF4-FFF2-40B4-BE49-F238E27FC236}">
                <a16:creationId xmlns:a16="http://schemas.microsoft.com/office/drawing/2014/main" id="{C55D8D98-D25C-4512-A10C-FBDF80FEB058}"/>
              </a:ext>
            </a:extLst>
          </p:cNvPr>
          <p:cNvPicPr>
            <a:picLocks noChangeAspect="1"/>
          </p:cNvPicPr>
          <p:nvPr/>
        </p:nvPicPr>
        <p:blipFill>
          <a:blip r:embed="rId5"/>
          <a:stretch>
            <a:fillRect/>
          </a:stretch>
        </p:blipFill>
        <p:spPr>
          <a:xfrm>
            <a:off x="9781927" y="842906"/>
            <a:ext cx="2255704" cy="4634564"/>
          </a:xfrm>
          <a:prstGeom prst="rect">
            <a:avLst/>
          </a:prstGeom>
        </p:spPr>
      </p:pic>
    </p:spTree>
    <p:extLst>
      <p:ext uri="{BB962C8B-B14F-4D97-AF65-F5344CB8AC3E}">
        <p14:creationId xmlns:p14="http://schemas.microsoft.com/office/powerpoint/2010/main" val="162031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855A-5022-959D-5920-70EC4F2CD2B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CD379E-459E-2450-7D66-0526ACB3549A}"/>
              </a:ext>
            </a:extLst>
          </p:cNvPr>
          <p:cNvSpPr>
            <a:spLocks noGrp="1"/>
          </p:cNvSpPr>
          <p:nvPr>
            <p:ph type="body" sz="quarter" idx="10"/>
          </p:nvPr>
        </p:nvSpPr>
        <p:spPr>
          <a:xfrm>
            <a:off x="309401" y="180532"/>
            <a:ext cx="11573197" cy="724247"/>
          </a:xfrm>
        </p:spPr>
        <p:txBody>
          <a:bodyPr>
            <a:normAutofit fontScale="40000" lnSpcReduction="20000"/>
          </a:bodyPr>
          <a:lstStyle/>
          <a:p>
            <a:r>
              <a:rPr lang="en-US" b="1" dirty="0"/>
              <a:t>Airline Survey </a:t>
            </a:r>
          </a:p>
          <a:p>
            <a:r>
              <a:rPr lang="en-US" b="1" dirty="0"/>
              <a:t>Dataset 1 - Segmentation</a:t>
            </a:r>
          </a:p>
        </p:txBody>
      </p:sp>
      <p:pic>
        <p:nvPicPr>
          <p:cNvPr id="6" name="Picture 5">
            <a:extLst>
              <a:ext uri="{FF2B5EF4-FFF2-40B4-BE49-F238E27FC236}">
                <a16:creationId xmlns:a16="http://schemas.microsoft.com/office/drawing/2014/main" id="{9CB9D9EC-163E-8212-392D-301B5DA7CD2B}"/>
              </a:ext>
            </a:extLst>
          </p:cNvPr>
          <p:cNvPicPr>
            <a:picLocks noChangeAspect="1"/>
          </p:cNvPicPr>
          <p:nvPr/>
        </p:nvPicPr>
        <p:blipFill>
          <a:blip r:embed="rId2"/>
          <a:stretch>
            <a:fillRect/>
          </a:stretch>
        </p:blipFill>
        <p:spPr>
          <a:xfrm>
            <a:off x="2446020" y="1091599"/>
            <a:ext cx="7299960" cy="4674802"/>
          </a:xfrm>
          <a:prstGeom prst="rect">
            <a:avLst/>
          </a:prstGeom>
        </p:spPr>
      </p:pic>
    </p:spTree>
    <p:extLst>
      <p:ext uri="{BB962C8B-B14F-4D97-AF65-F5344CB8AC3E}">
        <p14:creationId xmlns:p14="http://schemas.microsoft.com/office/powerpoint/2010/main" val="312324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A7F85-5852-1111-6B70-2A285553351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7893F1A-E941-119D-EBF0-0E50DA9EE1C0}"/>
              </a:ext>
            </a:extLst>
          </p:cNvPr>
          <p:cNvSpPr>
            <a:spLocks noGrp="1"/>
          </p:cNvSpPr>
          <p:nvPr>
            <p:ph type="body" sz="quarter" idx="10"/>
          </p:nvPr>
        </p:nvSpPr>
        <p:spPr/>
        <p:txBody>
          <a:bodyPr>
            <a:normAutofit fontScale="40000" lnSpcReduction="20000"/>
          </a:bodyPr>
          <a:lstStyle/>
          <a:p>
            <a:r>
              <a:rPr lang="en-US" b="1" dirty="0"/>
              <a:t>Airline Survey </a:t>
            </a:r>
          </a:p>
          <a:p>
            <a:r>
              <a:rPr lang="en-US" b="1" dirty="0"/>
              <a:t>Dataset 2</a:t>
            </a:r>
          </a:p>
        </p:txBody>
      </p:sp>
      <p:graphicFrame>
        <p:nvGraphicFramePr>
          <p:cNvPr id="4" name="Table 3">
            <a:extLst>
              <a:ext uri="{FF2B5EF4-FFF2-40B4-BE49-F238E27FC236}">
                <a16:creationId xmlns:a16="http://schemas.microsoft.com/office/drawing/2014/main" id="{93D01C5A-D1F0-297B-5CE8-512862CDF3B0}"/>
              </a:ext>
            </a:extLst>
          </p:cNvPr>
          <p:cNvGraphicFramePr>
            <a:graphicFrameLocks noGrp="1"/>
          </p:cNvGraphicFramePr>
          <p:nvPr/>
        </p:nvGraphicFramePr>
        <p:xfrm>
          <a:off x="0" y="2089875"/>
          <a:ext cx="12192004" cy="2678250"/>
        </p:xfrm>
        <a:graphic>
          <a:graphicData uri="http://schemas.openxmlformats.org/drawingml/2006/table">
            <a:tbl>
              <a:tblPr/>
              <a:tblGrid>
                <a:gridCol w="246622">
                  <a:extLst>
                    <a:ext uri="{9D8B030D-6E8A-4147-A177-3AD203B41FA5}">
                      <a16:colId xmlns:a16="http://schemas.microsoft.com/office/drawing/2014/main" val="3050723757"/>
                    </a:ext>
                  </a:extLst>
                </a:gridCol>
                <a:gridCol w="246622">
                  <a:extLst>
                    <a:ext uri="{9D8B030D-6E8A-4147-A177-3AD203B41FA5}">
                      <a16:colId xmlns:a16="http://schemas.microsoft.com/office/drawing/2014/main" val="1983791071"/>
                    </a:ext>
                  </a:extLst>
                </a:gridCol>
                <a:gridCol w="246622">
                  <a:extLst>
                    <a:ext uri="{9D8B030D-6E8A-4147-A177-3AD203B41FA5}">
                      <a16:colId xmlns:a16="http://schemas.microsoft.com/office/drawing/2014/main" val="870292100"/>
                    </a:ext>
                  </a:extLst>
                </a:gridCol>
                <a:gridCol w="539126">
                  <a:extLst>
                    <a:ext uri="{9D8B030D-6E8A-4147-A177-3AD203B41FA5}">
                      <a16:colId xmlns:a16="http://schemas.microsoft.com/office/drawing/2014/main" val="1054278987"/>
                    </a:ext>
                  </a:extLst>
                </a:gridCol>
                <a:gridCol w="137649">
                  <a:extLst>
                    <a:ext uri="{9D8B030D-6E8A-4147-A177-3AD203B41FA5}">
                      <a16:colId xmlns:a16="http://schemas.microsoft.com/office/drawing/2014/main" val="3958137504"/>
                    </a:ext>
                  </a:extLst>
                </a:gridCol>
                <a:gridCol w="460265">
                  <a:extLst>
                    <a:ext uri="{9D8B030D-6E8A-4147-A177-3AD203B41FA5}">
                      <a16:colId xmlns:a16="http://schemas.microsoft.com/office/drawing/2014/main" val="20134965"/>
                    </a:ext>
                  </a:extLst>
                </a:gridCol>
                <a:gridCol w="288203">
                  <a:extLst>
                    <a:ext uri="{9D8B030D-6E8A-4147-A177-3AD203B41FA5}">
                      <a16:colId xmlns:a16="http://schemas.microsoft.com/office/drawing/2014/main" val="989027196"/>
                    </a:ext>
                  </a:extLst>
                </a:gridCol>
                <a:gridCol w="460265">
                  <a:extLst>
                    <a:ext uri="{9D8B030D-6E8A-4147-A177-3AD203B41FA5}">
                      <a16:colId xmlns:a16="http://schemas.microsoft.com/office/drawing/2014/main" val="2916482294"/>
                    </a:ext>
                  </a:extLst>
                </a:gridCol>
                <a:gridCol w="550597">
                  <a:extLst>
                    <a:ext uri="{9D8B030D-6E8A-4147-A177-3AD203B41FA5}">
                      <a16:colId xmlns:a16="http://schemas.microsoft.com/office/drawing/2014/main" val="3086619497"/>
                    </a:ext>
                  </a:extLst>
                </a:gridCol>
                <a:gridCol w="1003693">
                  <a:extLst>
                    <a:ext uri="{9D8B030D-6E8A-4147-A177-3AD203B41FA5}">
                      <a16:colId xmlns:a16="http://schemas.microsoft.com/office/drawing/2014/main" val="1949572040"/>
                    </a:ext>
                  </a:extLst>
                </a:gridCol>
                <a:gridCol w="659570">
                  <a:extLst>
                    <a:ext uri="{9D8B030D-6E8A-4147-A177-3AD203B41FA5}">
                      <a16:colId xmlns:a16="http://schemas.microsoft.com/office/drawing/2014/main" val="3774955400"/>
                    </a:ext>
                  </a:extLst>
                </a:gridCol>
                <a:gridCol w="418683">
                  <a:extLst>
                    <a:ext uri="{9D8B030D-6E8A-4147-A177-3AD203B41FA5}">
                      <a16:colId xmlns:a16="http://schemas.microsoft.com/office/drawing/2014/main" val="540619271"/>
                    </a:ext>
                  </a:extLst>
                </a:gridCol>
                <a:gridCol w="443059">
                  <a:extLst>
                    <a:ext uri="{9D8B030D-6E8A-4147-A177-3AD203B41FA5}">
                      <a16:colId xmlns:a16="http://schemas.microsoft.com/office/drawing/2014/main" val="3787498934"/>
                    </a:ext>
                  </a:extLst>
                </a:gridCol>
                <a:gridCol w="477472">
                  <a:extLst>
                    <a:ext uri="{9D8B030D-6E8A-4147-A177-3AD203B41FA5}">
                      <a16:colId xmlns:a16="http://schemas.microsoft.com/office/drawing/2014/main" val="2830334146"/>
                    </a:ext>
                  </a:extLst>
                </a:gridCol>
                <a:gridCol w="395742">
                  <a:extLst>
                    <a:ext uri="{9D8B030D-6E8A-4147-A177-3AD203B41FA5}">
                      <a16:colId xmlns:a16="http://schemas.microsoft.com/office/drawing/2014/main" val="306450741"/>
                    </a:ext>
                  </a:extLst>
                </a:gridCol>
                <a:gridCol w="649533">
                  <a:extLst>
                    <a:ext uri="{9D8B030D-6E8A-4147-A177-3AD203B41FA5}">
                      <a16:colId xmlns:a16="http://schemas.microsoft.com/office/drawing/2014/main" val="24127603"/>
                    </a:ext>
                  </a:extLst>
                </a:gridCol>
                <a:gridCol w="516185">
                  <a:extLst>
                    <a:ext uri="{9D8B030D-6E8A-4147-A177-3AD203B41FA5}">
                      <a16:colId xmlns:a16="http://schemas.microsoft.com/office/drawing/2014/main" val="486324316"/>
                    </a:ext>
                  </a:extLst>
                </a:gridCol>
                <a:gridCol w="498979">
                  <a:extLst>
                    <a:ext uri="{9D8B030D-6E8A-4147-A177-3AD203B41FA5}">
                      <a16:colId xmlns:a16="http://schemas.microsoft.com/office/drawing/2014/main" val="47756767"/>
                    </a:ext>
                  </a:extLst>
                </a:gridCol>
                <a:gridCol w="516185">
                  <a:extLst>
                    <a:ext uri="{9D8B030D-6E8A-4147-A177-3AD203B41FA5}">
                      <a16:colId xmlns:a16="http://schemas.microsoft.com/office/drawing/2014/main" val="1218788590"/>
                    </a:ext>
                  </a:extLst>
                </a:gridCol>
                <a:gridCol w="481773">
                  <a:extLst>
                    <a:ext uri="{9D8B030D-6E8A-4147-A177-3AD203B41FA5}">
                      <a16:colId xmlns:a16="http://schemas.microsoft.com/office/drawing/2014/main" val="2446528660"/>
                    </a:ext>
                  </a:extLst>
                </a:gridCol>
                <a:gridCol w="443059">
                  <a:extLst>
                    <a:ext uri="{9D8B030D-6E8A-4147-A177-3AD203B41FA5}">
                      <a16:colId xmlns:a16="http://schemas.microsoft.com/office/drawing/2014/main" val="3542854981"/>
                    </a:ext>
                  </a:extLst>
                </a:gridCol>
                <a:gridCol w="367065">
                  <a:extLst>
                    <a:ext uri="{9D8B030D-6E8A-4147-A177-3AD203B41FA5}">
                      <a16:colId xmlns:a16="http://schemas.microsoft.com/office/drawing/2014/main" val="3350094680"/>
                    </a:ext>
                  </a:extLst>
                </a:gridCol>
                <a:gridCol w="808690">
                  <a:extLst>
                    <a:ext uri="{9D8B030D-6E8A-4147-A177-3AD203B41FA5}">
                      <a16:colId xmlns:a16="http://schemas.microsoft.com/office/drawing/2014/main" val="3916675442"/>
                    </a:ext>
                  </a:extLst>
                </a:gridCol>
                <a:gridCol w="693982">
                  <a:extLst>
                    <a:ext uri="{9D8B030D-6E8A-4147-A177-3AD203B41FA5}">
                      <a16:colId xmlns:a16="http://schemas.microsoft.com/office/drawing/2014/main" val="809277707"/>
                    </a:ext>
                  </a:extLst>
                </a:gridCol>
                <a:gridCol w="642363">
                  <a:extLst>
                    <a:ext uri="{9D8B030D-6E8A-4147-A177-3AD203B41FA5}">
                      <a16:colId xmlns:a16="http://schemas.microsoft.com/office/drawing/2014/main" val="2178620068"/>
                    </a:ext>
                  </a:extLst>
                </a:gridCol>
              </a:tblGrid>
              <a:tr h="453986">
                <a:tc>
                  <a:txBody>
                    <a:bodyPr/>
                    <a:lstStyle/>
                    <a:p>
                      <a:pPr algn="l" fontAlgn="b"/>
                      <a:r>
                        <a:rPr lang="en-AE" sz="900" b="0" i="0" u="none" strike="noStrike">
                          <a:solidFill>
                            <a:srgbClr val="000000"/>
                          </a:solidFill>
                          <a:effectLst/>
                          <a:latin typeface="Aptos Narrow" panose="020B0004020202020204" pitchFamily="34" charset="0"/>
                        </a:rPr>
                        <a:t> </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ptos Narrow" panose="020B0004020202020204" pitchFamily="34" charset="0"/>
                        </a:rPr>
                        <a:t>id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Gender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Customer Type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a:solidFill>
                            <a:srgbClr val="000000"/>
                          </a:solidFill>
                          <a:effectLst/>
                          <a:latin typeface="Aptos Narrow" panose="020B0004020202020204" pitchFamily="34" charset="0"/>
                        </a:rPr>
                        <a:t>Age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Type of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Class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Flight Distance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Inflight </a:t>
                      </a:r>
                      <a:r>
                        <a:rPr lang="en-US" sz="900" b="0" i="0" u="none" strike="noStrike" dirty="0" err="1">
                          <a:solidFill>
                            <a:srgbClr val="000000"/>
                          </a:solidFill>
                          <a:effectLst/>
                          <a:latin typeface="Aptos Narrow" panose="020B0004020202020204" pitchFamily="34" charset="0"/>
                        </a:rPr>
                        <a:t>wifi</a:t>
                      </a:r>
                      <a:r>
                        <a:rPr lang="en-US" sz="900" b="0" i="0" u="none" strike="noStrike" dirty="0">
                          <a:solidFill>
                            <a:srgbClr val="000000"/>
                          </a:solidFill>
                          <a:effectLst/>
                          <a:latin typeface="Aptos Narrow" panose="020B0004020202020204" pitchFamily="34" charset="0"/>
                        </a:rPr>
                        <a:t>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Departure/Arrival time convenient</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Ease of Online booking</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Gate location</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Food and drink</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Online boarding</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Seat comfort</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Inflight entertainment</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On-board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Leg room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Baggage handling</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err="1">
                          <a:solidFill>
                            <a:srgbClr val="000000"/>
                          </a:solidFill>
                          <a:effectLst/>
                          <a:latin typeface="Aptos Narrow" panose="020B0004020202020204" pitchFamily="34" charset="0"/>
                        </a:rPr>
                        <a:t>Checkin</a:t>
                      </a:r>
                      <a:r>
                        <a:rPr lang="en-US" sz="900" b="0" i="0" u="none" strike="noStrike" dirty="0">
                          <a:solidFill>
                            <a:srgbClr val="000000"/>
                          </a:solidFill>
                          <a:effectLst/>
                          <a:latin typeface="Aptos Narrow" panose="020B0004020202020204" pitchFamily="34" charset="0"/>
                        </a:rPr>
                        <a:t>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Inflight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Cleanliness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Departure Delay in Minutes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Arrival Delay in Minutes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satisfaction</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51349580"/>
                  </a:ext>
                </a:extLst>
              </a:tr>
              <a:tr h="232392">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70172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Personal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Eco Plus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460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dirty="0">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dirty="0">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18</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8983376"/>
                  </a:ext>
                </a:extLst>
              </a:tr>
              <a:tr h="232392">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5047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disloyal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235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3805681"/>
                  </a:ext>
                </a:extLst>
              </a:tr>
              <a:tr h="232392">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110028</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1142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9834159"/>
                  </a:ext>
                </a:extLst>
              </a:tr>
              <a:tr h="232392">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24026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562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9</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214099366"/>
                  </a:ext>
                </a:extLst>
              </a:tr>
              <a:tr h="232392">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119299</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61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214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076430870"/>
                  </a:ext>
                </a:extLst>
              </a:tr>
              <a:tr h="232392">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111157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Personal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Eco</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1180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228468450"/>
                  </a:ext>
                </a:extLst>
              </a:tr>
              <a:tr h="232392">
                <a:tc>
                  <a:txBody>
                    <a:bodyPr/>
                    <a:lstStyle/>
                    <a:p>
                      <a:pPr algn="r" fontAlgn="b"/>
                      <a:r>
                        <a:rPr lang="en-AE" sz="900" b="0" i="0" u="none" strike="noStrike">
                          <a:solidFill>
                            <a:srgbClr val="000000"/>
                          </a:solidFill>
                          <a:effectLst/>
                          <a:latin typeface="Aptos Narrow" panose="020B0004020202020204" pitchFamily="34" charset="0"/>
                        </a:rPr>
                        <a:t>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82113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Personal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Eco</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1276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9</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79524819"/>
                  </a:ext>
                </a:extLst>
              </a:tr>
              <a:tr h="232392">
                <a:tc>
                  <a:txBody>
                    <a:bodyPr/>
                    <a:lstStyle/>
                    <a:p>
                      <a:pPr algn="r" fontAlgn="b"/>
                      <a:r>
                        <a:rPr lang="en-AE" sz="900" b="0" i="0" u="none" strike="noStrike">
                          <a:solidFill>
                            <a:srgbClr val="000000"/>
                          </a:solidFill>
                          <a:effectLst/>
                          <a:latin typeface="Aptos Narrow" panose="020B0004020202020204" pitchFamily="34" charset="0"/>
                        </a:rPr>
                        <a:t>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96462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2035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ptos Narrow" panose="020B0004020202020204" pitchFamily="34" charset="0"/>
                        </a:rPr>
                        <a:t>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08221911"/>
                  </a:ext>
                </a:extLst>
              </a:tr>
            </a:tbl>
          </a:graphicData>
        </a:graphic>
      </p:graphicFrame>
      <p:sp>
        <p:nvSpPr>
          <p:cNvPr id="5" name="TextBox 4">
            <a:extLst>
              <a:ext uri="{FF2B5EF4-FFF2-40B4-BE49-F238E27FC236}">
                <a16:creationId xmlns:a16="http://schemas.microsoft.com/office/drawing/2014/main" id="{FE5FFFF5-84D5-D49E-AC81-2FEB6C7EBFAA}"/>
              </a:ext>
            </a:extLst>
          </p:cNvPr>
          <p:cNvSpPr txBox="1"/>
          <p:nvPr/>
        </p:nvSpPr>
        <p:spPr>
          <a:xfrm>
            <a:off x="1425388" y="5244353"/>
            <a:ext cx="9622571" cy="646331"/>
          </a:xfrm>
          <a:prstGeom prst="rect">
            <a:avLst/>
          </a:prstGeom>
          <a:noFill/>
        </p:spPr>
        <p:txBody>
          <a:bodyPr wrap="none" rtlCol="0">
            <a:spAutoFit/>
          </a:bodyPr>
          <a:lstStyle/>
          <a:p>
            <a:r>
              <a:rPr lang="en-AE" dirty="0"/>
              <a:t>Source: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https://www.kaggle.com/datasets/teejmahal20/airline-passenger-satisfaction/data</a:t>
            </a:r>
            <a:endParaRPr lang="en-AE" sz="1800" kern="100" dirty="0">
              <a:effectLst/>
              <a:latin typeface="Aptos" panose="020B0004020202020204" pitchFamily="34" charset="0"/>
              <a:ea typeface="Aptos" panose="020B0004020202020204" pitchFamily="34" charset="0"/>
              <a:cs typeface="Arial" panose="020B0604020202020204" pitchFamily="34" charset="0"/>
            </a:endParaRPr>
          </a:p>
          <a:p>
            <a:endParaRPr lang="en-AE" dirty="0"/>
          </a:p>
        </p:txBody>
      </p:sp>
    </p:spTree>
    <p:extLst>
      <p:ext uri="{BB962C8B-B14F-4D97-AF65-F5344CB8AC3E}">
        <p14:creationId xmlns:p14="http://schemas.microsoft.com/office/powerpoint/2010/main" val="305775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EA6B1-B2D5-6E06-7A7D-691205D52F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A913A28-6E99-714C-D668-10BCB331E338}"/>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2 - Details</a:t>
            </a:r>
          </a:p>
        </p:txBody>
      </p:sp>
      <p:pic>
        <p:nvPicPr>
          <p:cNvPr id="6" name="Picture 5">
            <a:extLst>
              <a:ext uri="{FF2B5EF4-FFF2-40B4-BE49-F238E27FC236}">
                <a16:creationId xmlns:a16="http://schemas.microsoft.com/office/drawing/2014/main" id="{7FA9E39D-68E7-3229-A9AB-FC0D4D3C616F}"/>
              </a:ext>
            </a:extLst>
          </p:cNvPr>
          <p:cNvPicPr>
            <a:picLocks noChangeAspect="1"/>
          </p:cNvPicPr>
          <p:nvPr/>
        </p:nvPicPr>
        <p:blipFill>
          <a:blip r:embed="rId2"/>
          <a:stretch>
            <a:fillRect/>
          </a:stretch>
        </p:blipFill>
        <p:spPr>
          <a:xfrm>
            <a:off x="1010652" y="798398"/>
            <a:ext cx="3392939" cy="3296549"/>
          </a:xfrm>
          <a:prstGeom prst="rect">
            <a:avLst/>
          </a:prstGeom>
        </p:spPr>
      </p:pic>
      <p:pic>
        <p:nvPicPr>
          <p:cNvPr id="7" name="Picture 6">
            <a:extLst>
              <a:ext uri="{FF2B5EF4-FFF2-40B4-BE49-F238E27FC236}">
                <a16:creationId xmlns:a16="http://schemas.microsoft.com/office/drawing/2014/main" id="{DB25ADBA-F2EC-418B-1034-321C677D8D9F}"/>
              </a:ext>
            </a:extLst>
          </p:cNvPr>
          <p:cNvPicPr>
            <a:picLocks noChangeAspect="1"/>
          </p:cNvPicPr>
          <p:nvPr/>
        </p:nvPicPr>
        <p:blipFill>
          <a:blip r:embed="rId3"/>
          <a:stretch>
            <a:fillRect/>
          </a:stretch>
        </p:blipFill>
        <p:spPr>
          <a:xfrm>
            <a:off x="4708974" y="925181"/>
            <a:ext cx="7368593" cy="5274934"/>
          </a:xfrm>
          <a:prstGeom prst="rect">
            <a:avLst/>
          </a:prstGeom>
        </p:spPr>
      </p:pic>
      <p:pic>
        <p:nvPicPr>
          <p:cNvPr id="9" name="Picture 8">
            <a:extLst>
              <a:ext uri="{FF2B5EF4-FFF2-40B4-BE49-F238E27FC236}">
                <a16:creationId xmlns:a16="http://schemas.microsoft.com/office/drawing/2014/main" id="{20D23B08-4A26-B4DF-5A83-58A4F3762C62}"/>
              </a:ext>
            </a:extLst>
          </p:cNvPr>
          <p:cNvPicPr>
            <a:picLocks noChangeAspect="1"/>
          </p:cNvPicPr>
          <p:nvPr/>
        </p:nvPicPr>
        <p:blipFill>
          <a:blip r:embed="rId4"/>
          <a:stretch>
            <a:fillRect/>
          </a:stretch>
        </p:blipFill>
        <p:spPr>
          <a:xfrm>
            <a:off x="393162" y="4094947"/>
            <a:ext cx="4315812" cy="2763053"/>
          </a:xfrm>
          <a:prstGeom prst="rect">
            <a:avLst/>
          </a:prstGeom>
        </p:spPr>
      </p:pic>
    </p:spTree>
    <p:extLst>
      <p:ext uri="{BB962C8B-B14F-4D97-AF65-F5344CB8AC3E}">
        <p14:creationId xmlns:p14="http://schemas.microsoft.com/office/powerpoint/2010/main" val="4055096846"/>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4700</TotalTime>
  <Words>1814</Words>
  <Application>Microsoft Macintosh PowerPoint</Application>
  <PresentationFormat>Widescreen</PresentationFormat>
  <Paragraphs>611</Paragraphs>
  <Slides>12</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Aptos</vt:lpstr>
      <vt:lpstr>Aptos Narrow</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Rathinar, Hari</cp:lastModifiedBy>
  <cp:revision>98</cp:revision>
  <dcterms:created xsi:type="dcterms:W3CDTF">2018-04-24T17:14:44Z</dcterms:created>
  <dcterms:modified xsi:type="dcterms:W3CDTF">2024-09-28T19:41:27Z</dcterms:modified>
</cp:coreProperties>
</file>